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278" r:id="rId3"/>
    <p:sldId id="282" r:id="rId4"/>
    <p:sldId id="284" r:id="rId5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</p:showPr>
  <p:clrMru>
    <a:srgbClr val="FF0066"/>
    <a:srgbClr val="FFCC00"/>
    <a:srgbClr val="0066CC"/>
    <a:srgbClr val="00CC66"/>
    <a:srgbClr val="660066"/>
    <a:srgbClr val="00CC00"/>
    <a:srgbClr val="CCCC00"/>
    <a:srgbClr val="0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3DF32E-7F36-43E2-8360-C606C303C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Spustelėkite, jei norite pakeisti ruošinio teksto stilius</a:t>
            </a:r>
          </a:p>
          <a:p>
            <a:pPr lvl="1"/>
            <a:r>
              <a:rPr lang="en-US" noProof="0" smtClean="0"/>
              <a:t>Antras lygis</a:t>
            </a:r>
          </a:p>
          <a:p>
            <a:pPr lvl="2"/>
            <a:r>
              <a:rPr lang="en-US" noProof="0" smtClean="0"/>
              <a:t>Trečias lygis</a:t>
            </a:r>
          </a:p>
          <a:p>
            <a:pPr lvl="3"/>
            <a:r>
              <a:rPr lang="en-US" noProof="0" smtClean="0"/>
              <a:t>Ketvirtas lygis</a:t>
            </a:r>
          </a:p>
          <a:p>
            <a:pPr lvl="4"/>
            <a:r>
              <a:rPr lang="en-US" noProof="0" smtClean="0"/>
              <a:t>Penktas lygis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805199C-3441-4DD3-ABF7-DCC66D2E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rPr lang="en-US"/>
              <a:t>Ruošinio antraštė 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ln w="12700"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r>
              <a:rPr lang="en-US"/>
              <a:t>Paantraštė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0694-46D9-46EA-90DE-14B55D8F1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A3C1-A061-49F1-B73B-D932FA9F8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E393-490A-45EC-B40B-09C156567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4EB5-1D51-4EF6-A1A0-0EC6C29BA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CD38-6C3C-480F-AC47-D1410B64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93A9E-CA7D-4285-B3C7-7B8A6E0DB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4717-1047-472C-A199-BF6AC746D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1BBC3-101D-4A8F-AE9A-23D49152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E7853-826D-433D-876A-B15127AC0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CC59-A0CC-4872-B1C8-904701413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110C-F21C-47D6-8A08-4DC96BEF0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Spustelėkite, jei norite pakeisti ruošinio antraštės stilių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Spustelėkite, jei norite pakeisti ruošinio teksto stilius</a:t>
            </a:r>
          </a:p>
          <a:p>
            <a:pPr lvl="1"/>
            <a:r>
              <a:rPr lang="en-US" smtClean="0"/>
              <a:t>Antras lygis</a:t>
            </a:r>
          </a:p>
          <a:p>
            <a:pPr lvl="2"/>
            <a:r>
              <a:rPr lang="en-US" smtClean="0"/>
              <a:t>Trečias lygis</a:t>
            </a:r>
          </a:p>
          <a:p>
            <a:pPr lvl="3"/>
            <a:r>
              <a:rPr lang="en-US" smtClean="0"/>
              <a:t>Ketvirtas lygis</a:t>
            </a:r>
          </a:p>
          <a:p>
            <a:pPr lvl="4"/>
            <a:r>
              <a:rPr lang="en-US" smtClean="0"/>
              <a:t>Penktas lygis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19DE356-87E8-4669-B6A6-37C3828D6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125538"/>
          </a:xfrm>
        </p:spPr>
        <p:txBody>
          <a:bodyPr/>
          <a:lstStyle/>
          <a:p>
            <a:pPr eaLnBrk="1" hangingPunct="1">
              <a:defRPr/>
            </a:pPr>
            <a:r>
              <a:rPr lang="en-US" cap="all" dirty="0">
                <a:solidFill>
                  <a:srgbClr val="1C67B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cap="all" dirty="0">
                <a:solidFill>
                  <a:srgbClr val="1C67B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cap="all" dirty="0" smtClean="0">
                <a:solidFill>
                  <a:srgbClr val="1C67B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cap="all" dirty="0" smtClean="0">
                <a:solidFill>
                  <a:srgbClr val="1C67BB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cap="all" dirty="0">
              <a:solidFill>
                <a:srgbClr val="1C67B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79388" y="4800600"/>
            <a:ext cx="8713787" cy="609600"/>
          </a:xfrm>
          <a:ln w="9525"/>
        </p:spPr>
        <p:txBody>
          <a:bodyPr/>
          <a:lstStyle/>
          <a:p>
            <a:pPr algn="l" eaLnBrk="1" hangingPunct="1"/>
            <a:endParaRPr lang="lt-LT" smtClean="0">
              <a:solidFill>
                <a:srgbClr val="1C67BB"/>
              </a:solidFill>
            </a:endParaRPr>
          </a:p>
          <a:p>
            <a:pPr algn="l" eaLnBrk="1" hangingPunct="1"/>
            <a:endParaRPr lang="lt-LT" smtClean="0">
              <a:solidFill>
                <a:srgbClr val="1C67B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1556792"/>
            <a:ext cx="628890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lt-LT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VEIKLOS SRITIS: </a:t>
            </a:r>
            <a:endParaRPr lang="en-US" sz="5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566738" y="2420938"/>
            <a:ext cx="79168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7030A0"/>
                </a:solidFill>
              </a:rPr>
              <a:t>Ugdymas ir mokymasis</a:t>
            </a:r>
            <a:endParaRPr lang="lt-LT" sz="5400" b="1">
              <a:solidFill>
                <a:srgbClr val="7030A0"/>
              </a:solidFill>
            </a:endParaRPr>
          </a:p>
          <a:p>
            <a:endParaRPr lang="lt-LT" sz="5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921625" cy="1052513"/>
          </a:xfrm>
        </p:spPr>
        <p:txBody>
          <a:bodyPr/>
          <a:lstStyle/>
          <a:p>
            <a:pPr algn="ctr" eaLnBrk="1" fontAlgn="t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kern="1200" dirty="0" smtClean="0">
                <a:latin typeface="Calibri"/>
                <a:ea typeface="Calibri"/>
                <a:cs typeface="Times New Roman"/>
              </a:rPr>
            </a:br>
            <a:r>
              <a:rPr lang="lt-LT" kern="1200" dirty="0" smtClean="0">
                <a:latin typeface="Times New Roman"/>
                <a:ea typeface="Calibri"/>
                <a:cs typeface="Times New Roman"/>
              </a:rPr>
              <a:t>Tema</a:t>
            </a:r>
            <a:r>
              <a:rPr lang="en-US" kern="1200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lt-LT" kern="1200" dirty="0" smtClean="0">
                <a:latin typeface="Times New Roman"/>
                <a:ea typeface="Calibri"/>
                <a:cs typeface="Times New Roman"/>
              </a:rPr>
              <a:t>Mokymo ir </a:t>
            </a:r>
            <a:r>
              <a:rPr lang="en-US" kern="12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lt-LT" kern="1200" dirty="0" smtClean="0">
                <a:latin typeface="Times New Roman"/>
                <a:ea typeface="Calibri"/>
                <a:cs typeface="Times New Roman"/>
              </a:rPr>
              <a:t>mokymosi diferencijavimas</a:t>
            </a:r>
            <a:r>
              <a:rPr lang="en-US" kern="12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US" kern="1200" dirty="0" smtClean="0">
                <a:latin typeface="Calibri"/>
                <a:ea typeface="Calibri"/>
                <a:cs typeface="Times New Roman"/>
              </a:rPr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41438"/>
          <a:ext cx="9144000" cy="5747512"/>
        </p:xfrm>
        <a:graphic>
          <a:graphicData uri="http://schemas.openxmlformats.org/drawingml/2006/table">
            <a:tbl>
              <a:tblPr/>
              <a:tblGrid>
                <a:gridCol w="1385888"/>
                <a:gridCol w="998537"/>
                <a:gridCol w="1073150"/>
                <a:gridCol w="1824038"/>
                <a:gridCol w="1731962"/>
                <a:gridCol w="2130425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Veiklos rodiklis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Nustatytas lygis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Darbo metodai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Geroji patirtis/išvados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(ne daugiau 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Problemos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(ne daugiau 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Rekomendacijos mokytojams (konkrečiai)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2.5.1. Mokymosi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poreikių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nustatymas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lygis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Anketinė apklausa,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dokumentų analizė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pokalbiai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Mokykloje sukurta mokymosi poreikių ir kliūčių vertinimo sistema.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Mokytojai rengia papildomas užduotis gab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ie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ie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ms mokiniams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Mokytojai planuoja pamoką taip, kad į užduočių atlikimą būtų įtraukti visi klasės mokiniai.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Gauti rezultatai tik analizuojami, bet neieškoma problemos sprendimo kelių, neišsamiai analizuojami individualūs mokinių ugdymosi rezultatai.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Mokytojai pamokos metu mokiniams skiria vienodas užduotis,  retai atsižvelgiama į individualius mokinių gebėjimus.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Pusmečio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pabaigoje arba pusmečio eigoje, pastebėjus ženklų konkretaus mokinio pažangumo prastėjimą,  analizuoti jo nepažangumo priežastis, informuoti tėvus, kreiptis į mokyklos VGK (poreikiui esant).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 rečiau kaip kas  4-5 pamoka diferencijuoti klasės darbų užduotis bei namų darbus, taikyti mokymosi bendradarbiaujant metodus.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</a:t>
                      </a:r>
                      <a:r>
                        <a:rPr kumimoji="0" lang="lt-L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Atlikti 5-8 klasių mokinių mokymosi stilių tyrimą.   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</a:tr>
              <a:tr h="378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2.5.2. Mokymosi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veiklos diferencijavimas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lygis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893175" cy="533400"/>
          </a:xfrm>
        </p:spPr>
        <p:txBody>
          <a:bodyPr/>
          <a:lstStyle/>
          <a:p>
            <a:pPr algn="ctr"/>
            <a:r>
              <a:rPr lang="lt-LT" smtClean="0"/>
              <a:t>2012-2013 m.m. vidaus audito koordinacinės grupės siūlymai</a:t>
            </a:r>
            <a:r>
              <a:rPr lang="en-US" smtClean="0"/>
              <a:t> </a:t>
            </a:r>
            <a:r>
              <a:rPr lang="lt-LT" smtClean="0"/>
              <a:t>dėl mokyklos veiklos tobulinimo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555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  <a:gridCol w="3168352"/>
                <a:gridCol w="4572000"/>
              </a:tblGrid>
              <a:tr h="510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Prioritetinės </a:t>
                      </a:r>
                      <a:r>
                        <a:rPr lang="lt-LT" sz="1400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sritys</a:t>
                      </a:r>
                      <a:endParaRPr lang="en-US" sz="1400" u="sng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Veikla</a:t>
                      </a:r>
                      <a:endParaRPr lang="en-US" sz="1100" u="sng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Kriterijai</a:t>
                      </a:r>
                      <a:endParaRPr lang="en-US" sz="1100" u="sng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49707"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  <a:sym typeface="Symbo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lt-LT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Užduočių diferencijavimas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lt-LT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Mokinių </a:t>
                      </a:r>
                      <a:r>
                        <a:rPr lang="lt-LT" sz="1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vertinimas ir </a:t>
                      </a:r>
                      <a:r>
                        <a:rPr lang="lt-LT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įsivertinimas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lt-LT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Namų </a:t>
                      </a:r>
                      <a:r>
                        <a:rPr lang="lt-LT" sz="1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darbų skyrimas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Ištirti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mokinių mokymosi stilius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Atliktas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tyrimas, pristatyti rezultatai mokytojams, pamokos organizuojamos atsižvelgiant į mokinių mokymosi stilius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4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Diferencijuoti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namų darbus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Bent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kas  4-5 pamoką mokiniams skiriamos diferencijuotos namų darbų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užduotys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4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Diferencijuoti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kontrolinius darbus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Bent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kas trečią pamoką diferencijuojamos kontrolinio darbo užduotys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4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Diferencijuoti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klasės darbą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Vedant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kurso kartojimo, įtvirtinimo pamokas mokiniams skiriamos diferencijuotos užduotys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021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Taikyti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aktyviuosius mokymo metodus, skatinančius mokinių bendradarbiavimą  (darbas porose, grupėse, diskusijos, debatai, ...)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Taikomi 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mokymo metodai (per pusmetį - ne mažiau kaip mokomojo dalyko savaitinių valandų skaičius). Mokymo metodą fiksuoti dienyne.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10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Analizuoti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mokinių individualią pažangą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Analizuojama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individuali mokinių pažanga lapkričio, kovo mėn.  pradžioje bei pasibaigus pusmečiams 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105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Parengti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mokinių pažangos ir pasiekimų vertinimo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tvarkos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aprašą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Iki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 m. rugsėjo 1 d. parengtas Mokinių pažangos ir pasiekimų vertinimo tvarkos aprašas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65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Pamokose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mokiniams skelbti konkretų mokymosi uždavinį ir formuoti mokinių adekvatų savęs įsivertinimą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lt-LT" sz="1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Pamokose </a:t>
                      </a:r>
                      <a:r>
                        <a:rPr lang="lt-LT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taikyti refleksiją.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72400" cy="2232025"/>
          </a:xfrm>
        </p:spPr>
        <p:txBody>
          <a:bodyPr/>
          <a:lstStyle/>
          <a:p>
            <a:pPr eaLnBrk="1" hangingPunct="1"/>
            <a:r>
              <a:rPr lang="lt-LT" sz="7200" smtClean="0">
                <a:solidFill>
                  <a:srgbClr val="1C67BB"/>
                </a:solidFill>
              </a:rPr>
              <a:t>Ačiū už dėmesį</a:t>
            </a:r>
            <a:r>
              <a:rPr lang="en-US" sz="7200" smtClean="0">
                <a:solidFill>
                  <a:srgbClr val="1C67BB"/>
                </a:solidFill>
              </a:rPr>
              <a:t>! </a:t>
            </a:r>
            <a:endParaRPr lang="en-US" sz="72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aidre su lempute">
  <a:themeElements>
    <a:clrScheme name="skaidre su lempute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skaidre su lempu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kaidre su lempute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idre su lempute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idre su lempute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idre su lempute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idre su lempute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skaidre su lempute</Template>
  <TotalTime>313</TotalTime>
  <Words>385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Times New Roman</vt:lpstr>
      <vt:lpstr>Calibri</vt:lpstr>
      <vt:lpstr>Symbol</vt:lpstr>
      <vt:lpstr>skaidre su lempute</vt:lpstr>
      <vt:lpstr>  </vt:lpstr>
      <vt:lpstr> Tema: Mokymo ir  mokymosi diferencijavimas </vt:lpstr>
      <vt:lpstr>2012-2013 m.m. vidaus audito koordinacinės grupės siūlymai dėl mokyklos veiklos tobulinimo </vt:lpstr>
      <vt:lpstr>Ačiū už dėmesį!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Palyginimo ir sugretinimo metodas  efektyviam mokymuisi</dc:title>
  <dc:creator>savas</dc:creator>
  <cp:lastModifiedBy>sandora2</cp:lastModifiedBy>
  <cp:revision>28</cp:revision>
  <dcterms:created xsi:type="dcterms:W3CDTF">2013-02-22T17:02:00Z</dcterms:created>
  <dcterms:modified xsi:type="dcterms:W3CDTF">2013-08-16T05:58:24Z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TC010184379990</vt:lpwstr>
  </property>
</Properties>
</file>