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75" r:id="rId2"/>
    <p:sldId id="309" r:id="rId3"/>
    <p:sldId id="314" r:id="rId4"/>
    <p:sldId id="315" r:id="rId5"/>
    <p:sldId id="310" r:id="rId6"/>
    <p:sldId id="313" r:id="rId7"/>
    <p:sldId id="298" r:id="rId8"/>
    <p:sldId id="31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115" d="100"/>
          <a:sy n="115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789479720538167E-2"/>
          <c:y val="5.1936563485119915E-2"/>
          <c:w val="0.88371605886157212"/>
          <c:h val="0.60456314488466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tesimas!$B$19</c:f>
              <c:strCache>
                <c:ptCount val="1"/>
                <c:pt idx="0">
                  <c:v>8 kl. mokinių tolimesnis mokymasis2013-2014 m. m.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tesimas!$A$21:$A$30</c:f>
              <c:strCache>
                <c:ptCount val="10"/>
                <c:pt idx="0">
                  <c:v>ŠUG</c:v>
                </c:pt>
                <c:pt idx="1">
                  <c:v>„Romuvos“</c:v>
                </c:pt>
                <c:pt idx="2">
                  <c:v>„Saulėtekio“</c:v>
                </c:pt>
                <c:pt idx="3">
                  <c:v>J.Janonio</c:v>
                </c:pt>
                <c:pt idx="4">
                  <c:v>Lieporių</c:v>
                </c:pt>
                <c:pt idx="5">
                  <c:v>Didždvario</c:v>
                </c:pt>
                <c:pt idx="6">
                  <c:v>S.Daukanto</c:v>
                </c:pt>
                <c:pt idx="7">
                  <c:v>S.Šalkauskio</c:v>
                </c:pt>
                <c:pt idx="8">
                  <c:v>Sporto m-kla</c:v>
                </c:pt>
                <c:pt idx="9">
                  <c:v>Kita</c:v>
                </c:pt>
              </c:strCache>
            </c:strRef>
          </c:cat>
          <c:val>
            <c:numRef>
              <c:f>tesimas!$B$21:$B$30</c:f>
              <c:numCache>
                <c:formatCode>General</c:formatCode>
                <c:ptCount val="10"/>
                <c:pt idx="0">
                  <c:v>12</c:v>
                </c:pt>
                <c:pt idx="1">
                  <c:v>12</c:v>
                </c:pt>
                <c:pt idx="2">
                  <c:v>1</c:v>
                </c:pt>
                <c:pt idx="3">
                  <c:v>5</c:v>
                </c:pt>
                <c:pt idx="4">
                  <c:v>14</c:v>
                </c:pt>
                <c:pt idx="5">
                  <c:v>5</c:v>
                </c:pt>
                <c:pt idx="6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382560"/>
        <c:axId val="129383120"/>
      </c:barChart>
      <c:catAx>
        <c:axId val="12938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29383120"/>
        <c:crosses val="autoZero"/>
        <c:auto val="1"/>
        <c:lblAlgn val="ctr"/>
        <c:lblOffset val="100"/>
        <c:noMultiLvlLbl val="0"/>
      </c:catAx>
      <c:valAx>
        <c:axId val="12938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293825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2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0758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78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614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9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18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4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1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4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0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3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4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7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D05A3E-E266-4C72-B1ED-BB280C918969}" type="datetimeFigureOut">
              <a:rPr lang="en-US" smtClean="0"/>
              <a:pPr>
                <a:defRPr/>
              </a:pPr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470FCEE-BF91-45F7-88D1-F435D743A2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7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6476256" cy="1828800"/>
          </a:xfrm>
        </p:spPr>
        <p:txBody>
          <a:bodyPr>
            <a:noAutofit/>
          </a:bodyPr>
          <a:lstStyle/>
          <a:p>
            <a:r>
              <a:rPr lang="lt-LT" sz="4800" b="1" dirty="0" smtClean="0">
                <a:latin typeface="+mn-lt"/>
                <a:cs typeface="Times New Roman" pitchFamily="18" charset="0"/>
              </a:rPr>
              <a:t> </a:t>
            </a:r>
            <a:br>
              <a:rPr lang="lt-LT" sz="4800" b="1" dirty="0" smtClean="0">
                <a:latin typeface="+mn-lt"/>
                <a:cs typeface="Times New Roman" pitchFamily="18" charset="0"/>
              </a:rPr>
            </a:br>
            <a:r>
              <a:rPr lang="lt-LT" sz="4800" b="1" dirty="0" smtClean="0">
                <a:latin typeface="Arial" pitchFamily="34" charset="0"/>
                <a:cs typeface="Arial" pitchFamily="34" charset="0"/>
              </a:rPr>
              <a:t>MOKYKLOS VEIKLA</a:t>
            </a:r>
            <a:endParaRPr lang="lt-LT" sz="4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8095"/>
            <a:ext cx="8183880" cy="1051560"/>
          </a:xfrm>
        </p:spPr>
        <p:txBody>
          <a:bodyPr/>
          <a:lstStyle/>
          <a:p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APIE MUS SKAIČIAIS</a:t>
            </a:r>
            <a:endParaRPr lang="lt-L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183880" cy="4187952"/>
          </a:xfrm>
        </p:spPr>
        <p:txBody>
          <a:bodyPr/>
          <a:lstStyle/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1-4 kl. – 267 mokiniai (iš jų 95 –  nuotoliniu būdu);</a:t>
            </a:r>
          </a:p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 5-8 kl. – 289 mokiniai (iš jų 85 – nuotoliniu būdu).</a:t>
            </a:r>
          </a:p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PUG –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17 mokinių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Dirba 28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mokytojai. </a:t>
            </a:r>
            <a:r>
              <a:rPr lang="lt-LT" dirty="0" smtClean="0">
                <a:latin typeface="Arial" panose="020B0604020202020204" pitchFamily="34" charset="0"/>
                <a:cs typeface="Arial" panose="020B0604020202020204" pitchFamily="34" charset="0"/>
              </a:rPr>
              <a:t>Pagalbą mokiniams teikia specialioji pedagogė ir logopedė, socialinė pedagogė.</a:t>
            </a:r>
            <a:endParaRPr lang="lt-L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lt-LT" dirty="0">
                <a:effectLst/>
              </a:rPr>
              <a:t>Gautų lėšų suvestinė už 2014 m</a:t>
            </a:r>
            <a:r>
              <a:rPr lang="lt-LT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lt-LT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</a:br>
            <a:endParaRPr lang="lt-LT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817330"/>
              </p:ext>
            </p:extLst>
          </p:nvPr>
        </p:nvGraphicFramePr>
        <p:xfrm>
          <a:off x="323526" y="1268764"/>
          <a:ext cx="6984776" cy="45364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6064"/>
                <a:gridCol w="829361"/>
                <a:gridCol w="829361"/>
                <a:gridCol w="971907"/>
                <a:gridCol w="829361"/>
                <a:gridCol w="829361"/>
                <a:gridCol w="829361"/>
              </a:tblGrid>
              <a:tr h="1079477"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Išlaidų pavadinimas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 dirty="0">
                          <a:effectLst/>
                        </a:rPr>
                        <a:t>Pradinė Sąmata, Lt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</a:rPr>
                        <a:t>Pildomas finansavimas, Lt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</a:rPr>
                        <a:t>Koregavi-mai mokyklos, Lt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</a:rPr>
                        <a:t>Galutinis biudžetas, Lt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</a:rPr>
                        <a:t>Išlaidos, tūkst. Lt 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400" u="none" strike="noStrike">
                          <a:effectLst/>
                        </a:rPr>
                        <a:t>Išlaidos, tūkst. Eur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Darbo užmokestis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1455,0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120,4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-66,6 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1508,8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1508,8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437,0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8463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Soc. draudimo įmokos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450,8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37,2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-21,2 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466,8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466,8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135,2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Spaudiniai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27,0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0,0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27,2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27,2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7,9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Kvalifikacijos kėlimas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10,4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0,4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11,1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11,1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3,2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Prėkės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19,3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72,8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92,1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92,1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26,7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Ilgalaikis turtas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15,0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15,0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15,0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4,3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Edukacinės išvykos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27,4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1,3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-0,1 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28,6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5,4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Kitos paslaugos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21,3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6,2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Komunalinės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134,5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4,8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139,3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139,5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40,4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Mityba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53,5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53,5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56,2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16,3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Ryšių paslaugos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4,0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-0,3 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3,7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2,7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0,8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9869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Iš viso: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2181,9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164,2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0,0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2346,1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2346,1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679,5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61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lt-LT" dirty="0">
                <a:effectLst/>
              </a:rPr>
              <a:t>Gautų lėšų suvestinė už 2014 m</a:t>
            </a:r>
            <a:r>
              <a:rPr lang="lt-LT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/>
            </a:r>
            <a:br>
              <a:rPr lang="lt-LT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</a:br>
            <a:endParaRPr lang="lt-LT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074577"/>
              </p:ext>
            </p:extLst>
          </p:nvPr>
        </p:nvGraphicFramePr>
        <p:xfrm>
          <a:off x="1331640" y="1484784"/>
          <a:ext cx="4824536" cy="2014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2"/>
                <a:gridCol w="720080"/>
                <a:gridCol w="576064"/>
              </a:tblGrid>
              <a:tr h="861901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 dirty="0">
                          <a:effectLst/>
                        </a:rPr>
                        <a:t> 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u="none" strike="noStrike">
                          <a:effectLst/>
                        </a:rPr>
                        <a:t>Suma, tūkst. Lt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u="none" strike="noStrike">
                          <a:effectLst/>
                        </a:rPr>
                        <a:t>Suma, tūkst. Eur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90227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 dirty="0">
                          <a:effectLst/>
                        </a:rPr>
                        <a:t>Likutis metų pradžioje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37,9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11,0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Gauta piniginė parama per 2014 m.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13,4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3,9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3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Panaudota paramos suma per 2014 m.</a:t>
                      </a:r>
                      <a:endParaRPr lang="lt-L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12,0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3,5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300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Likutis metų pabaigoje:</a:t>
                      </a:r>
                      <a:endParaRPr lang="lt-LT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39,3</a:t>
                      </a:r>
                      <a:endParaRPr lang="lt-LT" sz="1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11,4</a:t>
                      </a:r>
                      <a:endParaRPr lang="lt-LT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172095"/>
              </p:ext>
            </p:extLst>
          </p:nvPr>
        </p:nvGraphicFramePr>
        <p:xfrm>
          <a:off x="1331640" y="3717032"/>
          <a:ext cx="4824536" cy="2423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6110"/>
                <a:gridCol w="668646"/>
                <a:gridCol w="589780"/>
              </a:tblGrid>
              <a:tr h="628433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 dirty="0">
                          <a:effectLst/>
                        </a:rPr>
                        <a:t>Išlaidos</a:t>
                      </a:r>
                      <a:endParaRPr lang="lt-L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400" u="none" strike="noStrike">
                          <a:effectLst/>
                        </a:rPr>
                        <a:t>Suma, tūkst. Lt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Suma, tūkst. Eur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47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 dirty="0">
                          <a:effectLst/>
                        </a:rPr>
                        <a:t>Patalpų nuoma, renginiams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0,9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0,3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8956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 dirty="0">
                          <a:effectLst/>
                        </a:rPr>
                        <a:t>Nario mokestis (progimnazijų asoc,; nuotolinio mokymo ir el. mokymo asoc.)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0,6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0,2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47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 dirty="0">
                          <a:effectLst/>
                        </a:rPr>
                        <a:t>Kitos paslaugos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0,2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47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Spaudiniai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0,5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47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Einamasis patalpų remontas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9,4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2,7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47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Kitos prekės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0,4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>
                          <a:effectLst/>
                        </a:rPr>
                        <a:t>0,1</a:t>
                      </a:r>
                      <a:endParaRPr lang="lt-L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9478">
                <a:tc>
                  <a:txBody>
                    <a:bodyPr/>
                    <a:lstStyle/>
                    <a:p>
                      <a:pPr algn="l" fontAlgn="b"/>
                      <a:r>
                        <a:rPr lang="lt-LT" sz="1400" u="none" strike="noStrike">
                          <a:effectLst/>
                        </a:rPr>
                        <a:t>Iš viso:</a:t>
                      </a:r>
                      <a:endParaRPr lang="lt-LT" sz="1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12,0</a:t>
                      </a:r>
                      <a:endParaRPr lang="lt-LT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400" u="none" strike="noStrike" dirty="0">
                          <a:effectLst/>
                        </a:rPr>
                        <a:t>3,5</a:t>
                      </a:r>
                      <a:endParaRPr lang="lt-L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611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83880" cy="1051560"/>
          </a:xfrm>
        </p:spPr>
        <p:txBody>
          <a:bodyPr>
            <a:normAutofit/>
          </a:bodyPr>
          <a:lstStyle/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NAUJOVĖS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183880" cy="4187952"/>
          </a:xfrm>
        </p:spPr>
        <p:txBody>
          <a:bodyPr>
            <a:noAutofit/>
          </a:bodyPr>
          <a:lstStyle/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1a kl. ugdymo procesas organizuojamas pagal integruoto ugdymo programą „Vaivorykštė“.</a:t>
            </a: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Sudarytos Bendradarbiavimo sutartys su Šiaulių Dainų muzikos mokykla, dailės mokykla (muzikos mokyklą lanko 12 mokinių,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dailės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14).</a:t>
            </a:r>
            <a:endParaRPr lang="lt-L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Organizuojamas 1-4 kl. mokinių užimtumas mokinių atostogų metu.</a:t>
            </a: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Vykdomi Mini stebėjimai.</a:t>
            </a: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Organizuojamas diferencijavimas (5 kl. – lietuvių k., anglų k.; 7 kl. – anglų k., matematika; 8 kl. – lietuvių k., anglų k., matematika).</a:t>
            </a: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Įrengtas mokinių kampelis</a:t>
            </a:r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lt-L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Mobilios IT klasės</a:t>
            </a:r>
            <a:endParaRPr lang="lt-L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Ateities planai 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6840760" cy="47525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lt-LT" alt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padengti dalį mokyklos remonto išlaidų;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t-LT" alt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paremti </a:t>
            </a:r>
            <a:r>
              <a:rPr lang="lt-LT" alt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vasaros stovyklą;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t-LT" alt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turtinti mokyklos biblioteką;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t-LT" alt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modernizuoti </a:t>
            </a:r>
            <a:r>
              <a:rPr lang="lt-LT" alt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kabinetus;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lt-LT" alt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užmegzti bendradarbiavimą su „Išmaniąja mokykla“.</a:t>
            </a:r>
            <a:endParaRPr lang="lt-LT" alt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1414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562" cy="1050925"/>
          </a:xfrm>
        </p:spPr>
        <p:txBody>
          <a:bodyPr>
            <a:normAutofit/>
          </a:bodyPr>
          <a:lstStyle/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MIESTO DALYKINĖS OLIMPIADOS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172165"/>
              </p:ext>
            </p:extLst>
          </p:nvPr>
        </p:nvGraphicFramePr>
        <p:xfrm>
          <a:off x="827584" y="1916832"/>
          <a:ext cx="7442223" cy="3668841"/>
        </p:xfrm>
        <a:graphic>
          <a:graphicData uri="http://schemas.openxmlformats.org/drawingml/2006/table">
            <a:tbl>
              <a:tblPr/>
              <a:tblGrid>
                <a:gridCol w="2625429"/>
                <a:gridCol w="1347298"/>
                <a:gridCol w="1122748"/>
                <a:gridCol w="1197598"/>
                <a:gridCol w="1122748"/>
                <a:gridCol w="26402"/>
              </a:tblGrid>
              <a:tr h="720080"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Mokomojo dalyko pavadinimas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 vieta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II vieta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III vieta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Iš viso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b"/>
                      <a:endParaRPr lang="lt-LT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617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Matematika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lt-LT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37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Lietuvių</a:t>
                      </a:r>
                      <a:r>
                        <a:rPr lang="lt-LT" sz="18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k.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lt-LT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90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Istorija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lt-LT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13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Geografija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lt-LT" sz="1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13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Dailė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lt-LT" sz="1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13">
                <a:tc>
                  <a:txBody>
                    <a:bodyPr/>
                    <a:lstStyle/>
                    <a:p>
                      <a:pPr algn="l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Biologija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lt-LT" sz="1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98">
                <a:tc>
                  <a:txBody>
                    <a:bodyPr/>
                    <a:lstStyle/>
                    <a:p>
                      <a:pPr algn="r" fontAlgn="b"/>
                      <a:r>
                        <a:rPr lang="lt-LT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Iš </a:t>
                      </a:r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viso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lt-LT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lt-LT" sz="12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4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562" cy="1050925"/>
          </a:xfrm>
        </p:spPr>
        <p:txBody>
          <a:bodyPr>
            <a:noAutofit/>
          </a:bodyPr>
          <a:lstStyle/>
          <a:p>
            <a:r>
              <a:rPr lang="lt-LT" dirty="0">
                <a:latin typeface="Arial" panose="020B0604020202020204" pitchFamily="34" charset="0"/>
                <a:cs typeface="Arial" panose="020B0604020202020204" pitchFamily="34" charset="0"/>
              </a:rPr>
              <a:t>8 KL. MOKINIŲ TOLIMESNIS MOKYMASIS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833937"/>
              </p:ext>
            </p:extLst>
          </p:nvPr>
        </p:nvGraphicFramePr>
        <p:xfrm>
          <a:off x="628650" y="1680211"/>
          <a:ext cx="7533336" cy="4320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81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1666</TotalTime>
  <Words>453</Words>
  <Application>Microsoft Office PowerPoint</Application>
  <PresentationFormat>On-screen Show (4:3)</PresentationFormat>
  <Paragraphs>182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  MOKYKLOS VEIKLA</vt:lpstr>
      <vt:lpstr>APIE MUS SKAIČIAIS</vt:lpstr>
      <vt:lpstr>Gautų lėšų suvestinė už 2014 m </vt:lpstr>
      <vt:lpstr>Gautų lėšų suvestinė už 2014 m </vt:lpstr>
      <vt:lpstr>NAUJOVĖS</vt:lpstr>
      <vt:lpstr>Ateities planai </vt:lpstr>
      <vt:lpstr>MIESTO DALYKINĖS OLIMPIADOS</vt:lpstr>
      <vt:lpstr>8 KL. MOKINIŲ TOLIMESNIS MOKYMASIS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VEIKLOS TYRIMAS: NETIKĖTAS MOKINIŲ PAŽANGUMO KRITIMAS</dc:title>
  <dc:creator>juratep</dc:creator>
  <cp:lastModifiedBy>Kęstutis</cp:lastModifiedBy>
  <cp:revision>132</cp:revision>
  <dcterms:created xsi:type="dcterms:W3CDTF">2014-02-10T09:48:21Z</dcterms:created>
  <dcterms:modified xsi:type="dcterms:W3CDTF">2015-02-26T14:50:09Z</dcterms:modified>
</cp:coreProperties>
</file>