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4" r:id="rId3"/>
    <p:sldId id="296" r:id="rId4"/>
    <p:sldId id="270" r:id="rId5"/>
    <p:sldId id="271" r:id="rId6"/>
    <p:sldId id="301" r:id="rId7"/>
    <p:sldId id="303" r:id="rId8"/>
    <p:sldId id="300" r:id="rId9"/>
    <p:sldId id="304" r:id="rId10"/>
  </p:sldIdLst>
  <p:sldSz cx="9144000" cy="6858000" type="screen4x3"/>
  <p:notesSz cx="9144000" cy="6858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rma\Local%20Settings\Temp\Mokinio_8kl_profilis_38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rma\Local%20Settings\Temp\Mokinio_8kl_profilis_38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rma\Local%20Settings\Temp\Mokinio_8kl_profilis_38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rma\Local%20Settings\Temp\Mokinio_8kl_profilis_38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rma\Local%20Settings\Temp\Mokinio_8kl_profilis_38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rma\Local%20Settings\Temp\Mokinio_8kl_profilis_38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rma\Local%20Settings\Temp\Mokinio_8kl_profilis_38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rma\Local%20Settings\Temp\Mokinio_8kl_profilis_38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rma\Local%20Settings\Temp\Mokinio_8kl_profilis_3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rma\Local%20Settings\Temp\Mokinio_8kl_profilis_3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rma\Local%20Settings\Temp\Mokinio_8kl_profilis_3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rma\Local%20Settings\Temp\Mokinio_8kl_profilis_3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rma\Local%20Settings\Temp\Mokinio_8kl_profilis_3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rma\Local%20Settings\Temp\Mokinio_8kl_profilis_3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rma\Local%20Settings\Temp\Mokinio_8kl_profilis_38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rma\Local%20Settings\Temp\Mokinio_8kl_profilis_3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922920214790546"/>
          <c:y val="0.27004027777777795"/>
          <c:w val="0.39714120370370382"/>
          <c:h val="0.7148541666666666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lt-L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rodikliai!$B$3:$E$3</c:f>
              <c:numCache>
                <c:formatCode>0.0</c:formatCode>
                <c:ptCount val="4"/>
                <c:pt idx="0">
                  <c:v>16.297786720321916</c:v>
                </c:pt>
                <c:pt idx="1">
                  <c:v>39.235412474849113</c:v>
                </c:pt>
                <c:pt idx="2">
                  <c:v>35.814889336016059</c:v>
                </c:pt>
                <c:pt idx="3">
                  <c:v>8.6519114688128642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066408475652342"/>
          <c:y val="0.26820972384636144"/>
          <c:w val="0.39714120370370382"/>
          <c:h val="0.7148541666666666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lt-L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rodikliai!$T$3:$W$3</c:f>
              <c:numCache>
                <c:formatCode>0.0</c:formatCode>
                <c:ptCount val="4"/>
                <c:pt idx="0">
                  <c:v>8.9361702127659566</c:v>
                </c:pt>
                <c:pt idx="1">
                  <c:v>30.21276595744682</c:v>
                </c:pt>
                <c:pt idx="2">
                  <c:v>52.978723404255305</c:v>
                </c:pt>
                <c:pt idx="3">
                  <c:v>7.8723404255319176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066408475652342"/>
          <c:y val="0.26820972384636144"/>
          <c:w val="0.39714120370370382"/>
          <c:h val="0.7148541666666666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lt-LT" sz="14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rodikliai!$T$16:$W$16</c:f>
              <c:numCache>
                <c:formatCode>0.0</c:formatCode>
                <c:ptCount val="4"/>
                <c:pt idx="0">
                  <c:v>0</c:v>
                </c:pt>
                <c:pt idx="1">
                  <c:v>2.2727272727272756</c:v>
                </c:pt>
                <c:pt idx="2">
                  <c:v>43.939393939393938</c:v>
                </c:pt>
                <c:pt idx="3">
                  <c:v>53.787878787878782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066408475652342"/>
          <c:y val="0.26820972384636144"/>
          <c:w val="0.39714120370370382"/>
          <c:h val="0.7148541666666666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lt-LT" sz="14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rodikliai!$T$28:$W$28</c:f>
              <c:numCache>
                <c:formatCode>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42.307692307692264</c:v>
                </c:pt>
                <c:pt idx="3">
                  <c:v>57.692307692307686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p!$C$4</c:f>
              <c:strCache>
                <c:ptCount val="1"/>
                <c:pt idx="0">
                  <c:v>23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0"/>
              <c:layout/>
              <c:dLblPos val="inEnd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p!$D$4</c:f>
              <c:numCache>
                <c:formatCode>General</c:formatCode>
                <c:ptCount val="1"/>
                <c:pt idx="0">
                  <c:v>53.333333320000023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976048"/>
        <c:axId val="128976608"/>
      </c:barChart>
      <c:catAx>
        <c:axId val="128976048"/>
        <c:scaling>
          <c:orientation val="minMax"/>
        </c:scaling>
        <c:delete val="1"/>
        <c:axPos val="b"/>
        <c:majorTickMark val="out"/>
        <c:minorTickMark val="none"/>
        <c:tickLblPos val="none"/>
        <c:crossAx val="128976608"/>
        <c:crosses val="autoZero"/>
        <c:auto val="1"/>
        <c:lblAlgn val="ctr"/>
        <c:lblOffset val="100"/>
        <c:noMultiLvlLbl val="0"/>
      </c:catAx>
      <c:valAx>
        <c:axId val="128976608"/>
        <c:scaling>
          <c:orientation val="minMax"/>
          <c:max val="100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crossAx val="128976048"/>
        <c:crosses val="autoZero"/>
        <c:crossBetween val="between"/>
        <c:majorUnit val="2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p!$C$5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0"/>
              <c:layout/>
              <c:dLblPos val="inEnd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p!$D$5</c:f>
              <c:numCache>
                <c:formatCode>General</c:formatCode>
                <c:ptCount val="1"/>
                <c:pt idx="0">
                  <c:v>37.5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236496"/>
        <c:axId val="176237056"/>
      </c:barChart>
      <c:catAx>
        <c:axId val="176236496"/>
        <c:scaling>
          <c:orientation val="minMax"/>
        </c:scaling>
        <c:delete val="1"/>
        <c:axPos val="b"/>
        <c:majorTickMark val="out"/>
        <c:minorTickMark val="none"/>
        <c:tickLblPos val="none"/>
        <c:crossAx val="176237056"/>
        <c:crosses val="autoZero"/>
        <c:auto val="1"/>
        <c:lblAlgn val="ctr"/>
        <c:lblOffset val="100"/>
        <c:noMultiLvlLbl val="0"/>
      </c:catAx>
      <c:valAx>
        <c:axId val="176237056"/>
        <c:scaling>
          <c:orientation val="minMax"/>
          <c:max val="100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crossAx val="176236496"/>
        <c:crosses val="autoZero"/>
        <c:crossBetween val="between"/>
        <c:majorUnit val="2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347305389221576"/>
          <c:y val="8.4158415841584205E-2"/>
          <c:w val="0.73652694610778469"/>
          <c:h val="0.89108910891089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p!$C$6</c:f>
              <c:strCache>
                <c:ptCount val="1"/>
                <c:pt idx="0">
                  <c:v>18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0"/>
              <c:layout/>
              <c:dLblPos val="inEnd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p!$D$6</c:f>
              <c:numCache>
                <c:formatCode>General</c:formatCode>
                <c:ptCount val="1"/>
                <c:pt idx="0">
                  <c:v>66.666666399999983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233520"/>
        <c:axId val="176234080"/>
      </c:barChart>
      <c:catAx>
        <c:axId val="176233520"/>
        <c:scaling>
          <c:orientation val="minMax"/>
        </c:scaling>
        <c:delete val="1"/>
        <c:axPos val="b"/>
        <c:majorTickMark val="out"/>
        <c:minorTickMark val="none"/>
        <c:tickLblPos val="none"/>
        <c:crossAx val="176234080"/>
        <c:crosses val="autoZero"/>
        <c:auto val="1"/>
        <c:lblAlgn val="ctr"/>
        <c:lblOffset val="100"/>
        <c:noMultiLvlLbl val="0"/>
      </c:catAx>
      <c:valAx>
        <c:axId val="176234080"/>
        <c:scaling>
          <c:orientation val="minMax"/>
          <c:max val="100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crossAx val="176233520"/>
        <c:crosses val="autoZero"/>
        <c:crossBetween val="between"/>
        <c:majorUnit val="2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p!$C$7</c:f>
              <c:strCache>
                <c:ptCount val="1"/>
                <c:pt idx="0">
                  <c:v>46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0"/>
              <c:layout/>
              <c:dLblPos val="inEnd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p!$D$7</c:f>
              <c:numCache>
                <c:formatCode>General</c:formatCode>
                <c:ptCount val="1"/>
                <c:pt idx="0">
                  <c:v>90.909090400000082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024288"/>
        <c:axId val="176024848"/>
      </c:barChart>
      <c:catAx>
        <c:axId val="176024288"/>
        <c:scaling>
          <c:orientation val="minMax"/>
        </c:scaling>
        <c:delete val="1"/>
        <c:axPos val="b"/>
        <c:majorTickMark val="out"/>
        <c:minorTickMark val="none"/>
        <c:tickLblPos val="none"/>
        <c:crossAx val="176024848"/>
        <c:crosses val="autoZero"/>
        <c:auto val="1"/>
        <c:lblAlgn val="ctr"/>
        <c:lblOffset val="100"/>
        <c:noMultiLvlLbl val="0"/>
      </c:catAx>
      <c:valAx>
        <c:axId val="176024848"/>
        <c:scaling>
          <c:orientation val="minMax"/>
          <c:max val="100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one"/>
        <c:crossAx val="176024288"/>
        <c:crosses val="autoZero"/>
        <c:crossBetween val="between"/>
        <c:majorUnit val="2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6270027967906968E-2"/>
          <c:y val="9.4806837249181042E-2"/>
          <c:w val="0.91504848897626478"/>
          <c:h val="0.86412629078299519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Pt>
            <c:idx val="8"/>
            <c:marker>
              <c:symbol val="none"/>
            </c:marker>
            <c:bubble3D val="0"/>
          </c:dPt>
          <c:dPt>
            <c:idx val="9"/>
            <c:marker>
              <c:symbol val="none"/>
            </c:marker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0"/>
            <c:marker>
              <c:symbol val="none"/>
            </c:marker>
            <c:bubble3D val="0"/>
          </c:dPt>
          <c:dPt>
            <c:idx val="11"/>
            <c:marker>
              <c:symbol val="none"/>
            </c:marker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2"/>
            <c:marker>
              <c:symbol val="none"/>
            </c:marker>
            <c:bubble3D val="0"/>
          </c:dPt>
          <c:dPt>
            <c:idx val="13"/>
            <c:marker>
              <c:symbol val="none"/>
            </c:marker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4"/>
            <c:marker>
              <c:symbol val="none"/>
            </c:marker>
            <c:bubble3D val="0"/>
          </c:dPt>
          <c:dPt>
            <c:idx val="15"/>
            <c:marker>
              <c:symbol val="none"/>
            </c:marker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6"/>
            <c:marker>
              <c:symbol val="none"/>
            </c:marker>
            <c:bubble3D val="0"/>
          </c:dPt>
          <c:dPt>
            <c:idx val="17"/>
            <c:marker>
              <c:symbol val="none"/>
            </c:marker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18"/>
            <c:marker>
              <c:symbol val="none"/>
            </c:marker>
            <c:bubble3D val="0"/>
          </c:dPt>
          <c:dPt>
            <c:idx val="19"/>
            <c:marker>
              <c:symbol val="none"/>
            </c:marker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20"/>
            <c:marker>
              <c:symbol val="none"/>
            </c:marker>
            <c:bubble3D val="0"/>
          </c:dPt>
          <c:dPt>
            <c:idx val="21"/>
            <c:marker>
              <c:symbol val="none"/>
            </c:marker>
            <c:bubble3D val="0"/>
            <c:spPr>
              <a:ln w="19050">
                <a:solidFill>
                  <a:schemeClr val="tx1"/>
                </a:solidFill>
              </a:ln>
            </c:spPr>
          </c:dPt>
          <c:dPt>
            <c:idx val="22"/>
            <c:marker>
              <c:symbol val="none"/>
            </c:marker>
            <c:bubble3D val="0"/>
          </c:dPt>
          <c:dPt>
            <c:idx val="23"/>
            <c:marker>
              <c:symbol val="none"/>
            </c:marker>
            <c:bubble3D val="0"/>
            <c:spPr>
              <a:ln w="19050">
                <a:solidFill>
                  <a:schemeClr val="tx1"/>
                </a:solidFill>
              </a:ln>
            </c:spPr>
          </c:dPt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/>
                </a:pPr>
                <a:endParaRPr lang="lt-LT"/>
              </a:p>
            </c:txPr>
            <c:dLblPos val="t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xVal>
            <c:numRef>
              <c:f>p!$C$12:$C$35</c:f>
              <c:numCache>
                <c:formatCode>0.0%</c:formatCode>
                <c:ptCount val="24"/>
                <c:pt idx="0">
                  <c:v>0.66666666666666663</c:v>
                </c:pt>
                <c:pt idx="1">
                  <c:v>0.5</c:v>
                </c:pt>
                <c:pt idx="2">
                  <c:v>0.54545454545454541</c:v>
                </c:pt>
                <c:pt idx="3">
                  <c:v>0.8</c:v>
                </c:pt>
                <c:pt idx="4">
                  <c:v>0.1</c:v>
                </c:pt>
                <c:pt idx="5">
                  <c:v>0.64705882352941246</c:v>
                </c:pt>
                <c:pt idx="6">
                  <c:v>0.57894736842105254</c:v>
                </c:pt>
                <c:pt idx="7">
                  <c:v>0.1</c:v>
                </c:pt>
                <c:pt idx="8" formatCode="0%">
                  <c:v>0.45833333333333326</c:v>
                </c:pt>
                <c:pt idx="9" formatCode="0%">
                  <c:v>0.87500000000000033</c:v>
                </c:pt>
                <c:pt idx="10" formatCode="0%">
                  <c:v>0.31250000000000017</c:v>
                </c:pt>
                <c:pt idx="11" formatCode="0%">
                  <c:v>0.6875</c:v>
                </c:pt>
                <c:pt idx="12" formatCode="0%">
                  <c:v>0.3181818181818184</c:v>
                </c:pt>
                <c:pt idx="13" formatCode="0%">
                  <c:v>0.86363636363636354</c:v>
                </c:pt>
                <c:pt idx="14" formatCode="0%">
                  <c:v>0.5</c:v>
                </c:pt>
                <c:pt idx="15" formatCode="0%">
                  <c:v>0.9</c:v>
                </c:pt>
                <c:pt idx="16" formatCode="0%">
                  <c:v>0.25</c:v>
                </c:pt>
                <c:pt idx="17" formatCode="0%">
                  <c:v>0.65000000000000036</c:v>
                </c:pt>
                <c:pt idx="18" formatCode="0%">
                  <c:v>0.5</c:v>
                </c:pt>
                <c:pt idx="19" formatCode="0%">
                  <c:v>0.73529411764705921</c:v>
                </c:pt>
                <c:pt idx="20" formatCode="0%">
                  <c:v>0.23684210526315788</c:v>
                </c:pt>
                <c:pt idx="21" formatCode="0%">
                  <c:v>0.86842105263157987</c:v>
                </c:pt>
                <c:pt idx="22" formatCode="0%">
                  <c:v>0.25</c:v>
                </c:pt>
                <c:pt idx="23" formatCode="0%">
                  <c:v>0.65000000000000036</c:v>
                </c:pt>
              </c:numCache>
            </c:numRef>
          </c:xVal>
          <c:yVal>
            <c:numRef>
              <c:f>p!$D$12:$D$35</c:f>
              <c:numCache>
                <c:formatCode>0.0%</c:formatCode>
                <c:ptCount val="24"/>
                <c:pt idx="0">
                  <c:v>0.1</c:v>
                </c:pt>
                <c:pt idx="1">
                  <c:v>0.2</c:v>
                </c:pt>
                <c:pt idx="2">
                  <c:v>0.30000000000000016</c:v>
                </c:pt>
                <c:pt idx="3">
                  <c:v>0.4</c:v>
                </c:pt>
                <c:pt idx="4">
                  <c:v>0.5</c:v>
                </c:pt>
                <c:pt idx="5">
                  <c:v>0.70000000000000029</c:v>
                </c:pt>
                <c:pt idx="6">
                  <c:v>0.8</c:v>
                </c:pt>
                <c:pt idx="7">
                  <c:v>0.9</c:v>
                </c:pt>
                <c:pt idx="8">
                  <c:v>0.1</c:v>
                </c:pt>
                <c:pt idx="9">
                  <c:v>0.1</c:v>
                </c:pt>
                <c:pt idx="10">
                  <c:v>0.2</c:v>
                </c:pt>
                <c:pt idx="11">
                  <c:v>0.2</c:v>
                </c:pt>
                <c:pt idx="12">
                  <c:v>0.30000000000000016</c:v>
                </c:pt>
                <c:pt idx="13">
                  <c:v>0.30000000000000016</c:v>
                </c:pt>
                <c:pt idx="14">
                  <c:v>0.4</c:v>
                </c:pt>
                <c:pt idx="15">
                  <c:v>0.4</c:v>
                </c:pt>
                <c:pt idx="16">
                  <c:v>0.5</c:v>
                </c:pt>
                <c:pt idx="17">
                  <c:v>0.5</c:v>
                </c:pt>
                <c:pt idx="18">
                  <c:v>0.70000000000000029</c:v>
                </c:pt>
                <c:pt idx="19">
                  <c:v>0.70000000000000029</c:v>
                </c:pt>
                <c:pt idx="20">
                  <c:v>0.8</c:v>
                </c:pt>
                <c:pt idx="21">
                  <c:v>0.8</c:v>
                </c:pt>
                <c:pt idx="22">
                  <c:v>0.9</c:v>
                </c:pt>
                <c:pt idx="23">
                  <c:v>0.9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4101552"/>
        <c:axId val="224103792"/>
      </c:scatterChart>
      <c:valAx>
        <c:axId val="224101552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lt-LT"/>
          </a:p>
        </c:txPr>
        <c:crossAx val="224103792"/>
        <c:crosses val="autoZero"/>
        <c:crossBetween val="midCat"/>
        <c:majorUnit val="0.25"/>
      </c:valAx>
      <c:valAx>
        <c:axId val="224103792"/>
        <c:scaling>
          <c:orientation val="maxMin"/>
          <c:max val="0.9"/>
          <c:min val="0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one"/>
        <c:crossAx val="224101552"/>
        <c:crosses val="autoZero"/>
        <c:crossBetween val="midCat"/>
        <c:majorUnit val="0.1"/>
      </c:valAx>
      <c:spPr>
        <a:solidFill>
          <a:schemeClr val="bg1"/>
        </a:solidFill>
        <a:ln>
          <a:solidFill>
            <a:schemeClr val="bg1">
              <a:lumMod val="65000"/>
            </a:schemeClr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353410852713172"/>
          <c:y val="0.26820972384636144"/>
          <c:w val="0.39714120370370382"/>
          <c:h val="0.7148541666666666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lt-L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rodikliai!$N$3:$Q$3</c:f>
              <c:numCache>
                <c:formatCode>0.0</c:formatCode>
                <c:ptCount val="4"/>
                <c:pt idx="0">
                  <c:v>8.6345381526104372</c:v>
                </c:pt>
                <c:pt idx="1">
                  <c:v>27.510040160642582</c:v>
                </c:pt>
                <c:pt idx="2">
                  <c:v>52.008032128514074</c:v>
                </c:pt>
                <c:pt idx="3">
                  <c:v>11.847389558232937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066408475652342"/>
          <c:y val="0.26820972384636144"/>
          <c:w val="0.39714120370370382"/>
          <c:h val="0.7148541666666666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lt-L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rodikliai!$H$3:$K$3</c:f>
              <c:numCache>
                <c:formatCode>0.0</c:formatCode>
                <c:ptCount val="4"/>
                <c:pt idx="0">
                  <c:v>7.8313253012048225</c:v>
                </c:pt>
                <c:pt idx="1">
                  <c:v>35.542168674698793</c:v>
                </c:pt>
                <c:pt idx="2">
                  <c:v>46.184738955823292</c:v>
                </c:pt>
                <c:pt idx="3">
                  <c:v>10.441767068273093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066408475652342"/>
          <c:y val="0.26820972384636144"/>
          <c:w val="0.39714120370370382"/>
          <c:h val="0.7148541666666666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lt-L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rodikliai!$B$16:$E$16</c:f>
              <c:numCache>
                <c:formatCode>0.0</c:formatCode>
                <c:ptCount val="4"/>
                <c:pt idx="0">
                  <c:v>0</c:v>
                </c:pt>
                <c:pt idx="1">
                  <c:v>12.878787878787886</c:v>
                </c:pt>
                <c:pt idx="2">
                  <c:v>58.333333333333336</c:v>
                </c:pt>
                <c:pt idx="3">
                  <c:v>28.787878787878803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066434108527154"/>
          <c:y val="0.26820972384636144"/>
          <c:w val="0.39714120370370382"/>
          <c:h val="0.7148541666666666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lt-LT" sz="14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1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rodikliai!$N$16:$Q$16</c:f>
              <c:numCache>
                <c:formatCode>0.0</c:formatCode>
                <c:ptCount val="4"/>
                <c:pt idx="0">
                  <c:v>5.3030303030303028</c:v>
                </c:pt>
                <c:pt idx="1">
                  <c:v>22.72727272727273</c:v>
                </c:pt>
                <c:pt idx="2">
                  <c:v>53.787878787878782</c:v>
                </c:pt>
                <c:pt idx="3">
                  <c:v>18.181818181818198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066408475652342"/>
          <c:y val="0.26820972384636144"/>
          <c:w val="0.39714120370370382"/>
          <c:h val="0.7148541666666666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lt-LT" sz="14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rodikliai!$H$16:$K$16</c:f>
              <c:numCache>
                <c:formatCode>0.0</c:formatCode>
                <c:ptCount val="4"/>
                <c:pt idx="0">
                  <c:v>0</c:v>
                </c:pt>
                <c:pt idx="1">
                  <c:v>9.090909090909097</c:v>
                </c:pt>
                <c:pt idx="2">
                  <c:v>46.212121212121239</c:v>
                </c:pt>
                <c:pt idx="3">
                  <c:v>44.696969696969717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066408475652342"/>
          <c:y val="0.26820972384636144"/>
          <c:w val="0.39714120370370382"/>
          <c:h val="0.7148541666666666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lt-LT" sz="14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rodikliai!$B$28:$E$28</c:f>
              <c:numCache>
                <c:formatCode>0.0</c:formatCode>
                <c:ptCount val="4"/>
                <c:pt idx="0">
                  <c:v>0</c:v>
                </c:pt>
                <c:pt idx="1">
                  <c:v>3.8461538461538463</c:v>
                </c:pt>
                <c:pt idx="2">
                  <c:v>65.384615384615429</c:v>
                </c:pt>
                <c:pt idx="3">
                  <c:v>30.76923076923077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066434108527154"/>
          <c:y val="0.26820972384636144"/>
          <c:w val="0.39714120370370382"/>
          <c:h val="0.7148541666666666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lt-LT" sz="14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rodikliai!$N$28:$Q$28</c:f>
              <c:numCache>
                <c:formatCode>0.0</c:formatCode>
                <c:ptCount val="4"/>
                <c:pt idx="0">
                  <c:v>3.8461538461538463</c:v>
                </c:pt>
                <c:pt idx="1">
                  <c:v>30.76923076923077</c:v>
                </c:pt>
                <c:pt idx="2">
                  <c:v>50</c:v>
                </c:pt>
                <c:pt idx="3">
                  <c:v>15.384615384615385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066408475652342"/>
          <c:y val="0.26820972384636144"/>
          <c:w val="0.39714120370370382"/>
          <c:h val="0.7148541666666666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lt-LT" sz="14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rodikliai!$H$28:$K$28</c:f>
              <c:numCache>
                <c:formatCode>0.0</c:formatCode>
                <c:ptCount val="4"/>
                <c:pt idx="0">
                  <c:v>0</c:v>
                </c:pt>
                <c:pt idx="1">
                  <c:v>15.384615384615385</c:v>
                </c:pt>
                <c:pt idx="2">
                  <c:v>42.307692307692264</c:v>
                </c:pt>
                <c:pt idx="3">
                  <c:v>42.307692307692264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2CB07-4BF6-4A06-8DC3-7D67854362CD}" type="datetimeFigureOut">
              <a:rPr lang="lt-LT" smtClean="0"/>
              <a:pPr/>
              <a:t>2015.03.25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508E5-403D-4F06-8E00-B7F1ECA22D25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28767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D747F-02D1-4197-85D3-C5A9367E01CD}" type="datetimeFigureOut">
              <a:rPr lang="lt-LT" smtClean="0"/>
              <a:pPr/>
              <a:t>2015.03.25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3AC2C-45DF-4A35-A374-E0EA9008B29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35475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272AC1-D7F4-4AC2-B109-AFB865354A0A}" type="datetimeFigureOut">
              <a:rPr lang="lt-LT" smtClean="0"/>
              <a:pPr/>
              <a:t>2015.03.25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07EF0-5A93-4226-9822-B9788EC3FAED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031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13" Type="http://schemas.openxmlformats.org/officeDocument/2006/relationships/chart" Target="../charts/chart11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12" Type="http://schemas.openxmlformats.org/officeDocument/2006/relationships/chart" Target="../charts/chart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11" Type="http://schemas.openxmlformats.org/officeDocument/2006/relationships/chart" Target="../charts/chart9.xml"/><Relationship Id="rId5" Type="http://schemas.openxmlformats.org/officeDocument/2006/relationships/chart" Target="../charts/chart3.xml"/><Relationship Id="rId10" Type="http://schemas.openxmlformats.org/officeDocument/2006/relationships/chart" Target="../charts/chart8.xml"/><Relationship Id="rId4" Type="http://schemas.openxmlformats.org/officeDocument/2006/relationships/chart" Target="../charts/chart2.xml"/><Relationship Id="rId9" Type="http://schemas.openxmlformats.org/officeDocument/2006/relationships/chart" Target="../charts/chart7.xml"/><Relationship Id="rId1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5616" y="1916832"/>
            <a:ext cx="6624736" cy="36210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139700" indent="0" algn="ctr">
              <a:lnSpc>
                <a:spcPts val="3360"/>
              </a:lnSpc>
              <a:spcBef>
                <a:spcPts val="630"/>
              </a:spcBef>
            </a:pPr>
            <a:r>
              <a:rPr lang="lt" sz="3200" b="1" cap="small" dirty="0" smtClean="0">
                <a:latin typeface="Calibri"/>
              </a:rPr>
              <a:t>4 </a:t>
            </a:r>
            <a:r>
              <a:rPr lang="lt" sz="3200" b="1" cap="small" dirty="0">
                <a:latin typeface="Calibri"/>
              </a:rPr>
              <a:t>IR 8 KLASIŲ MOKINIŲ </a:t>
            </a:r>
            <a:endParaRPr lang="lt" sz="3200" b="1" cap="small" dirty="0" smtClean="0">
              <a:latin typeface="Calibri"/>
            </a:endParaRPr>
          </a:p>
          <a:p>
            <a:pPr marR="139700" indent="0" algn="ctr">
              <a:lnSpc>
                <a:spcPts val="3360"/>
              </a:lnSpc>
              <a:spcBef>
                <a:spcPts val="630"/>
              </a:spcBef>
            </a:pPr>
            <a:r>
              <a:rPr lang="lt" sz="3200" b="1" cap="small" dirty="0" smtClean="0">
                <a:latin typeface="Calibri"/>
              </a:rPr>
              <a:t>MOKYMOSI </a:t>
            </a:r>
            <a:r>
              <a:rPr lang="lt" sz="3200" b="1" dirty="0" smtClean="0">
                <a:latin typeface="Calibri"/>
              </a:rPr>
              <a:t>PASIEKIMŲ </a:t>
            </a:r>
            <a:r>
              <a:rPr lang="lt" sz="3200" b="1" dirty="0">
                <a:latin typeface="Calibri"/>
              </a:rPr>
              <a:t>ĮVERTINIMAS </a:t>
            </a:r>
            <a:endParaRPr lang="lt" sz="3200" b="1" dirty="0" smtClean="0">
              <a:latin typeface="Calibri"/>
            </a:endParaRPr>
          </a:p>
          <a:p>
            <a:pPr marR="139700" indent="0" algn="ctr">
              <a:lnSpc>
                <a:spcPts val="3360"/>
              </a:lnSpc>
              <a:spcBef>
                <a:spcPts val="630"/>
              </a:spcBef>
            </a:pPr>
            <a:r>
              <a:rPr lang="lt" sz="3200" b="1" dirty="0" smtClean="0">
                <a:latin typeface="Calibri"/>
              </a:rPr>
              <a:t>TAIKANT </a:t>
            </a:r>
            <a:r>
              <a:rPr lang="lt" sz="3200" b="1" dirty="0">
                <a:latin typeface="Calibri"/>
              </a:rPr>
              <a:t>STANDARTIZUOTUS TESTUS 2015 m</a:t>
            </a:r>
            <a:r>
              <a:rPr lang="lt" sz="3200" b="1" dirty="0" smtClean="0">
                <a:latin typeface="Calibri"/>
              </a:rPr>
              <a:t>.</a:t>
            </a:r>
            <a:endParaRPr lang="lt" sz="3200" b="1" dirty="0"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132856"/>
            <a:ext cx="4680520" cy="40938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1520" y="3573016"/>
            <a:ext cx="8357616" cy="28437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marR="203200" indent="0">
              <a:lnSpc>
                <a:spcPts val="2184"/>
              </a:lnSpc>
              <a:spcAft>
                <a:spcPts val="210"/>
              </a:spcAft>
            </a:pPr>
            <a:r>
              <a:rPr lang="lt" sz="2400" b="1" dirty="0" smtClean="0">
                <a:solidFill>
                  <a:srgbClr val="FF0000"/>
                </a:solidFill>
                <a:latin typeface="Calibri"/>
              </a:rPr>
              <a:t>Testai</a:t>
            </a:r>
            <a:r>
              <a:rPr lang="lt" dirty="0">
                <a:latin typeface="Calibri"/>
              </a:rPr>
              <a:t>, skirti mokinių pasiekimams vertinti. </a:t>
            </a:r>
            <a:endParaRPr lang="lt" dirty="0" smtClean="0">
              <a:latin typeface="Calibri"/>
            </a:endParaRPr>
          </a:p>
          <a:p>
            <a:pPr marL="12700" marR="203200" indent="0">
              <a:lnSpc>
                <a:spcPts val="2184"/>
              </a:lnSpc>
              <a:spcAft>
                <a:spcPts val="210"/>
              </a:spcAft>
            </a:pPr>
            <a:r>
              <a:rPr lang="lt" dirty="0" smtClean="0">
                <a:latin typeface="Calibri"/>
              </a:rPr>
              <a:t>Jie </a:t>
            </a:r>
            <a:r>
              <a:rPr lang="lt" dirty="0">
                <a:latin typeface="Calibri"/>
              </a:rPr>
              <a:t>parengti, vykdomi ir vertinami laikantis </a:t>
            </a:r>
            <a:endParaRPr lang="lt" dirty="0" smtClean="0">
              <a:latin typeface="Calibri"/>
            </a:endParaRPr>
          </a:p>
          <a:p>
            <a:pPr marL="12700" marR="203200" indent="0">
              <a:lnSpc>
                <a:spcPts val="2184"/>
              </a:lnSpc>
              <a:spcAft>
                <a:spcPts val="210"/>
              </a:spcAft>
            </a:pPr>
            <a:r>
              <a:rPr lang="lt" dirty="0" smtClean="0">
                <a:latin typeface="Calibri"/>
              </a:rPr>
              <a:t>sutartų </a:t>
            </a:r>
            <a:r>
              <a:rPr lang="lt" dirty="0">
                <a:latin typeface="Calibri"/>
              </a:rPr>
              <a:t>kriterijų:</a:t>
            </a:r>
          </a:p>
          <a:p>
            <a:pPr marL="12700" indent="0">
              <a:lnSpc>
                <a:spcPts val="2568"/>
              </a:lnSpc>
            </a:pPr>
            <a:r>
              <a:rPr lang="lt" dirty="0">
                <a:latin typeface="Calibri"/>
              </a:rPr>
              <a:t>• visiems teikiamos </a:t>
            </a:r>
            <a:r>
              <a:rPr lang="lt" b="1" dirty="0">
                <a:solidFill>
                  <a:srgbClr val="C00000"/>
                </a:solidFill>
                <a:latin typeface="Calibri"/>
              </a:rPr>
              <a:t>vienodos užduotys</a:t>
            </a:r>
            <a:r>
              <a:rPr lang="lt" dirty="0">
                <a:latin typeface="Calibri"/>
              </a:rPr>
              <a:t>,</a:t>
            </a:r>
          </a:p>
          <a:p>
            <a:pPr marL="12700" indent="0">
              <a:lnSpc>
                <a:spcPts val="2568"/>
              </a:lnSpc>
            </a:pPr>
            <a:r>
              <a:rPr lang="lt" dirty="0">
                <a:latin typeface="Calibri"/>
              </a:rPr>
              <a:t>• sudaromos </a:t>
            </a:r>
            <a:r>
              <a:rPr lang="lt" b="1" dirty="0">
                <a:solidFill>
                  <a:srgbClr val="C00000"/>
                </a:solidFill>
                <a:latin typeface="Calibri"/>
              </a:rPr>
              <a:t>vienodos</a:t>
            </a:r>
            <a:r>
              <a:rPr lang="lt" dirty="0">
                <a:solidFill>
                  <a:srgbClr val="C00000"/>
                </a:solidFill>
                <a:latin typeface="Calibri"/>
              </a:rPr>
              <a:t> </a:t>
            </a:r>
            <a:r>
              <a:rPr lang="lt" dirty="0">
                <a:latin typeface="Calibri"/>
              </a:rPr>
              <a:t>atlikimo </a:t>
            </a:r>
            <a:r>
              <a:rPr lang="lt" b="1" dirty="0">
                <a:solidFill>
                  <a:srgbClr val="C00000"/>
                </a:solidFill>
                <a:latin typeface="Calibri"/>
              </a:rPr>
              <a:t>sąlygos</a:t>
            </a:r>
            <a:r>
              <a:rPr lang="lt" dirty="0">
                <a:solidFill>
                  <a:srgbClr val="C00000"/>
                </a:solidFill>
                <a:latin typeface="Calibri"/>
              </a:rPr>
              <a:t> </a:t>
            </a:r>
            <a:endParaRPr lang="lt" dirty="0" smtClean="0">
              <a:solidFill>
                <a:srgbClr val="C00000"/>
              </a:solidFill>
              <a:latin typeface="Calibri"/>
            </a:endParaRPr>
          </a:p>
          <a:p>
            <a:pPr marL="12700" indent="0">
              <a:lnSpc>
                <a:spcPts val="2568"/>
              </a:lnSpc>
            </a:pPr>
            <a:r>
              <a:rPr lang="lt" dirty="0" smtClean="0">
                <a:latin typeface="Calibri"/>
              </a:rPr>
              <a:t>(</a:t>
            </a:r>
            <a:r>
              <a:rPr lang="lt" dirty="0">
                <a:latin typeface="Calibri"/>
              </a:rPr>
              <a:t>laikas, naudojamos priemonės ir kt.),</a:t>
            </a:r>
          </a:p>
          <a:p>
            <a:pPr marL="12700" indent="0">
              <a:lnSpc>
                <a:spcPts val="2568"/>
              </a:lnSpc>
              <a:spcAft>
                <a:spcPts val="2940"/>
              </a:spcAft>
            </a:pPr>
            <a:r>
              <a:rPr lang="lt" dirty="0">
                <a:latin typeface="Calibri"/>
              </a:rPr>
              <a:t>• vertinama laikantis </a:t>
            </a:r>
            <a:r>
              <a:rPr lang="lt" b="1" dirty="0">
                <a:solidFill>
                  <a:srgbClr val="C00000"/>
                </a:solidFill>
                <a:latin typeface="Calibri"/>
              </a:rPr>
              <a:t>vienodų vertinimo kriterijų</a:t>
            </a:r>
            <a:r>
              <a:rPr lang="lt" dirty="0">
                <a:latin typeface="Calibri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3688" y="260648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" dirty="0" smtClean="0"/>
              <a:t> </a:t>
            </a:r>
            <a:r>
              <a:rPr lang="lt" sz="3200" dirty="0" smtClean="0"/>
              <a:t>STANDARTIZUOTI TESTAI</a:t>
            </a:r>
            <a:endParaRPr lang="lt-LT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620688"/>
            <a:ext cx="8568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lt-LT" dirty="0" smtClean="0"/>
          </a:p>
          <a:p>
            <a:pPr algn="ctr"/>
            <a:r>
              <a:rPr lang="lt-LT" sz="2400" b="1" dirty="0" smtClean="0">
                <a:solidFill>
                  <a:srgbClr val="FF0000"/>
                </a:solidFill>
                <a:latin typeface="Calibri" pitchFamily="34" charset="0"/>
              </a:rPr>
              <a:t>Įrankiai </a:t>
            </a:r>
          </a:p>
          <a:p>
            <a:r>
              <a:rPr lang="lt-LT" dirty="0" smtClean="0">
                <a:latin typeface="Calibri" pitchFamily="34" charset="0"/>
              </a:rPr>
              <a:t>- atskirų mokinių individualiems pasiekimams nustatyti</a:t>
            </a:r>
          </a:p>
          <a:p>
            <a:pPr>
              <a:buFontTx/>
              <a:buChar char="-"/>
            </a:pPr>
            <a:r>
              <a:rPr lang="lt-LT" dirty="0" smtClean="0">
                <a:latin typeface="Calibri" pitchFamily="34" charset="0"/>
              </a:rPr>
              <a:t> mokyklų veiklai tobulinti remiantis duomenimis apie individualią mokinių pažangą</a:t>
            </a:r>
          </a:p>
          <a:p>
            <a:pPr>
              <a:buFontTx/>
              <a:buChar char="-"/>
            </a:pPr>
            <a:r>
              <a:rPr lang="lt-LT" dirty="0" smtClean="0">
                <a:latin typeface="Calibri" pitchFamily="34" charset="0"/>
              </a:rPr>
              <a:t> mokyklų </a:t>
            </a:r>
            <a:r>
              <a:rPr lang="lt-LT" dirty="0" err="1" smtClean="0">
                <a:latin typeface="Calibri" pitchFamily="34" charset="0"/>
              </a:rPr>
              <a:t>stebėsenai</a:t>
            </a:r>
            <a:r>
              <a:rPr lang="lt-LT" dirty="0" smtClean="0">
                <a:latin typeface="Calibri" pitchFamily="34" charset="0"/>
              </a:rPr>
              <a:t> vykdyti</a:t>
            </a:r>
          </a:p>
          <a:p>
            <a:pPr>
              <a:buFontTx/>
              <a:buChar char="-"/>
            </a:pPr>
            <a:r>
              <a:rPr lang="lt-LT" dirty="0" smtClean="0">
                <a:latin typeface="Calibri" pitchFamily="34" charset="0"/>
              </a:rPr>
              <a:t> aplinkos įtakai mokinių pasiekimams nustatyti</a:t>
            </a:r>
          </a:p>
          <a:p>
            <a:pPr>
              <a:buFontTx/>
              <a:buChar char="-"/>
            </a:pPr>
            <a:r>
              <a:rPr lang="lt-LT" dirty="0" smtClean="0">
                <a:latin typeface="Calibri" pitchFamily="34" charset="0"/>
              </a:rPr>
              <a:t> asmens, mokyklos, savivaldybės rezultatams </a:t>
            </a:r>
          </a:p>
          <a:p>
            <a:r>
              <a:rPr lang="lt-LT" dirty="0" smtClean="0">
                <a:latin typeface="Calibri" pitchFamily="34" charset="0"/>
              </a:rPr>
              <a:t>  pasilyginti su kitais</a:t>
            </a:r>
          </a:p>
          <a:p>
            <a:endParaRPr lang="lt-L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/>
          <p:cNvSpPr/>
          <p:nvPr/>
        </p:nvSpPr>
        <p:spPr>
          <a:xfrm>
            <a:off x="755576" y="692696"/>
            <a:ext cx="8136904" cy="5832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t-LT" dirty="0" smtClean="0"/>
          </a:p>
          <a:p>
            <a:r>
              <a:rPr lang="fi-FI" sz="2000" b="1" dirty="0" smtClean="0"/>
              <a:t> </a:t>
            </a:r>
          </a:p>
          <a:p>
            <a:r>
              <a:rPr lang="lt-LT" sz="2400" dirty="0" smtClean="0"/>
              <a:t>•Aukšta pasiekimų vertinimo informacijos kokybė </a:t>
            </a:r>
          </a:p>
          <a:p>
            <a:r>
              <a:rPr lang="lt-LT" sz="2400" dirty="0" smtClean="0"/>
              <a:t>•Kokybiška informacija apie ugdymo kontekstą </a:t>
            </a:r>
          </a:p>
          <a:p>
            <a:r>
              <a:rPr lang="lt-LT" sz="2400" dirty="0" smtClean="0"/>
              <a:t>•Formuojamasis poveikis mokyklai </a:t>
            </a:r>
          </a:p>
          <a:p>
            <a:r>
              <a:rPr lang="lt-LT" sz="2400" dirty="0" smtClean="0"/>
              <a:t>•Formuojamasis poveikis mokytojams </a:t>
            </a:r>
          </a:p>
          <a:p>
            <a:r>
              <a:rPr lang="lt-LT" sz="2400" dirty="0" smtClean="0"/>
              <a:t>•Formuojamasis poveikis mokiniui </a:t>
            </a:r>
          </a:p>
          <a:p>
            <a:r>
              <a:rPr lang="lt-LT" sz="2400" dirty="0" smtClean="0"/>
              <a:t>•Naudinga informacija tėvams </a:t>
            </a:r>
          </a:p>
          <a:p>
            <a:r>
              <a:rPr lang="lt-LT" sz="2400" dirty="0" smtClean="0"/>
              <a:t>•Naudinga informacija visuomenei </a:t>
            </a:r>
          </a:p>
          <a:p>
            <a:r>
              <a:rPr lang="lt-LT" sz="2400" dirty="0" smtClean="0"/>
              <a:t>•Mokytojų mokymas vertinti </a:t>
            </a:r>
          </a:p>
          <a:p>
            <a:r>
              <a:rPr lang="lt-LT" sz="2400" dirty="0" smtClean="0"/>
              <a:t>•Mokyklų mokymasis rinkti duomenis </a:t>
            </a:r>
          </a:p>
          <a:p>
            <a:r>
              <a:rPr lang="lt-LT" sz="2400" dirty="0" smtClean="0"/>
              <a:t>•Palyginti nedidelės darbo sąnaudos </a:t>
            </a:r>
          </a:p>
          <a:p>
            <a:r>
              <a:rPr lang="lt-LT" sz="2400" dirty="0" smtClean="0"/>
              <a:t>•Iššūkio ir paramos mokykloms dermė </a:t>
            </a:r>
          </a:p>
          <a:p>
            <a:r>
              <a:rPr lang="pt-BR" sz="2400" dirty="0" smtClean="0"/>
              <a:t>•Iššūkio ir paramos mokytojams dermė </a:t>
            </a:r>
          </a:p>
          <a:p>
            <a:r>
              <a:rPr lang="pt-BR" sz="2400" dirty="0" smtClean="0"/>
              <a:t>•Iššūkio ir paramos mokiniams dermė </a:t>
            </a:r>
            <a:endParaRPr lang="lt-LT" sz="2400" dirty="0" smtClean="0"/>
          </a:p>
          <a:p>
            <a:pPr algn="r"/>
            <a:r>
              <a:rPr lang="lt-LT" dirty="0" smtClean="0"/>
              <a:t>(Pr. Gudynas)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332656"/>
            <a:ext cx="864096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dirty="0" smtClean="0"/>
              <a:t>KĄ GALI DUOTI TESTAVIMAS, SIEKIANT GEROS UGDYMO KOKYBĖS?</a:t>
            </a:r>
            <a:endParaRPr lang="lt-LT" sz="3200" dirty="0" smtClean="0"/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0792" y="463296"/>
            <a:ext cx="8519160" cy="7315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8100" indent="0" algn="ctr">
              <a:lnSpc>
                <a:spcPts val="3336"/>
              </a:lnSpc>
              <a:spcAft>
                <a:spcPts val="3150"/>
              </a:spcAft>
            </a:pPr>
            <a:r>
              <a:rPr lang="lt" sz="2700">
                <a:latin typeface="Calibri"/>
              </a:rPr>
              <a:t>4 KLASĖS MOKINIŲ TESTAVIMO IR APKLAUSOS GRAFIKAS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3840" y="1767840"/>
          <a:ext cx="8513064" cy="3395472"/>
        </p:xfrm>
        <a:graphic>
          <a:graphicData uri="http://schemas.openxmlformats.org/drawingml/2006/table">
            <a:tbl>
              <a:tblPr/>
              <a:tblGrid>
                <a:gridCol w="2898648"/>
                <a:gridCol w="1402080"/>
                <a:gridCol w="1984248"/>
                <a:gridCol w="2228088"/>
              </a:tblGrid>
              <a:tr h="987552">
                <a:tc>
                  <a:txBody>
                    <a:bodyPr/>
                    <a:lstStyle/>
                    <a:p>
                      <a:pPr marR="12700" indent="0" algn="ctr">
                        <a:lnSpc>
                          <a:spcPts val="1944"/>
                        </a:lnSpc>
                      </a:pPr>
                      <a:r>
                        <a:rPr lang="lt" sz="1500">
                          <a:latin typeface="Calibri"/>
                        </a:rPr>
                        <a:t>Standartizuotas testas/ klausimynas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0" marR="139700" indent="0" algn="just">
                        <a:lnSpc>
                          <a:spcPts val="1680"/>
                        </a:lnSpc>
                      </a:pPr>
                      <a:r>
                        <a:rPr lang="lt" sz="1300">
                          <a:latin typeface="Calibri"/>
                        </a:rPr>
                        <a:t>Testo/ anketos pildymo trukmė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44"/>
                        </a:lnSpc>
                      </a:pPr>
                      <a:r>
                        <a:rPr lang="lt" sz="1300">
                          <a:solidFill>
                            <a:srgbClr val="C00000"/>
                          </a:solidFill>
                          <a:latin typeface="Calibri"/>
                        </a:rPr>
                        <a:t>Testavimo data </a:t>
                      </a:r>
                      <a:r>
                        <a:rPr lang="lt" sz="1500">
                          <a:solidFill>
                            <a:srgbClr val="C00000"/>
                          </a:solidFill>
                          <a:latin typeface="Times New Roman"/>
                        </a:rPr>
                        <a:t>visose mokyklose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0" marR="279400" indent="0" algn="just">
                        <a:lnSpc>
                          <a:spcPts val="1704"/>
                        </a:lnSpc>
                      </a:pPr>
                      <a:r>
                        <a:rPr lang="lt" sz="1300">
                          <a:latin typeface="Calibri"/>
                        </a:rPr>
                        <a:t>Vertinimo instrukcijų paskelbimo KELTAS sistemoje data ir laikas</a:t>
                      </a:r>
                    </a:p>
                  </a:txBody>
                  <a:tcPr marL="0" marR="0" marT="0" marB="0"/>
                </a:tc>
              </a:tr>
              <a:tr h="423672">
                <a:tc>
                  <a:txBody>
                    <a:bodyPr/>
                    <a:lstStyle/>
                    <a:p>
                      <a:pPr marL="88900" indent="0"/>
                      <a:r>
                        <a:rPr lang="lt" sz="1500">
                          <a:latin typeface="Calibri"/>
                        </a:rPr>
                        <a:t>SKAITYMO TESTAS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lt" sz="1500">
                          <a:latin typeface="Calibri"/>
                        </a:rPr>
                        <a:t>45 min.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lt" sz="1500">
                          <a:solidFill>
                            <a:srgbClr val="C00000"/>
                          </a:solidFill>
                          <a:latin typeface="Calibri"/>
                        </a:rPr>
                        <a:t>Balandžio 28 d.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0" indent="0" algn="just"/>
                      <a:r>
                        <a:rPr lang="lt" sz="1500">
                          <a:latin typeface="Calibri"/>
                        </a:rPr>
                        <a:t>Balandžio 28 d., 12 val.</a:t>
                      </a:r>
                    </a:p>
                  </a:txBody>
                  <a:tcPr marL="0" marR="0" marT="0" marB="0"/>
                </a:tc>
              </a:tr>
              <a:tr h="478536">
                <a:tc>
                  <a:txBody>
                    <a:bodyPr/>
                    <a:lstStyle/>
                    <a:p>
                      <a:pPr marL="88900" indent="0"/>
                      <a:r>
                        <a:rPr lang="lt" sz="1500">
                          <a:latin typeface="Calibri"/>
                        </a:rPr>
                        <a:t>RAŠYMO TESTAS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lt" sz="1500">
                          <a:latin typeface="Calibri"/>
                        </a:rPr>
                        <a:t>45 min.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lt" sz="1500">
                          <a:solidFill>
                            <a:srgbClr val="C00000"/>
                          </a:solidFill>
                          <a:latin typeface="Calibri"/>
                        </a:rPr>
                        <a:t>Balandžio 29 d.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0" indent="0" algn="just"/>
                      <a:r>
                        <a:rPr lang="lt" sz="1500">
                          <a:latin typeface="Calibri"/>
                        </a:rPr>
                        <a:t>Balandžio 29 d., 12 val.</a:t>
                      </a:r>
                    </a:p>
                  </a:txBody>
                  <a:tcPr marL="0" marR="0" marT="0" marB="0"/>
                </a:tc>
              </a:tr>
              <a:tr h="438912">
                <a:tc>
                  <a:txBody>
                    <a:bodyPr/>
                    <a:lstStyle/>
                    <a:p>
                      <a:pPr marL="88900" indent="0"/>
                      <a:r>
                        <a:rPr lang="lt" sz="1500">
                          <a:latin typeface="Calibri"/>
                        </a:rPr>
                        <a:t>PASAULIO PAŽINIMO TESTAS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lt" sz="1500">
                          <a:latin typeface="Calibri"/>
                        </a:rPr>
                        <a:t>45 min.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lt" sz="1500">
                          <a:solidFill>
                            <a:srgbClr val="C00000"/>
                          </a:solidFill>
                          <a:latin typeface="Calibri"/>
                        </a:rPr>
                        <a:t>Balandžio 30 d.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0" indent="0" algn="just"/>
                      <a:r>
                        <a:rPr lang="lt" sz="1500">
                          <a:latin typeface="Calibri"/>
                        </a:rPr>
                        <a:t>Balandžio 30 d., 12 val.</a:t>
                      </a:r>
                    </a:p>
                  </a:txBody>
                  <a:tcPr marL="0" marR="0" marT="0" marB="0"/>
                </a:tc>
              </a:tr>
              <a:tr h="460248">
                <a:tc>
                  <a:txBody>
                    <a:bodyPr/>
                    <a:lstStyle/>
                    <a:p>
                      <a:pPr marL="88900" indent="0"/>
                      <a:r>
                        <a:rPr lang="lt" sz="1500">
                          <a:latin typeface="Calibri"/>
                        </a:rPr>
                        <a:t>MATEMATIKOS TESTAS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lt" sz="1500">
                          <a:latin typeface="Calibri"/>
                        </a:rPr>
                        <a:t>45 min.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lt" sz="1500">
                          <a:solidFill>
                            <a:srgbClr val="C00000"/>
                          </a:solidFill>
                          <a:latin typeface="Calibri"/>
                        </a:rPr>
                        <a:t>Gegužės 5 d.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0" indent="0" algn="just"/>
                      <a:r>
                        <a:rPr lang="lt" sz="1500">
                          <a:latin typeface="Calibri"/>
                        </a:rPr>
                        <a:t>Gegužės 5 d., 12 val.</a:t>
                      </a:r>
                    </a:p>
                  </a:txBody>
                  <a:tcPr marL="0" marR="0" marT="0" marB="0"/>
                </a:tc>
              </a:tr>
              <a:tr h="606552">
                <a:tc>
                  <a:txBody>
                    <a:bodyPr/>
                    <a:lstStyle/>
                    <a:p>
                      <a:pPr marL="88900" indent="0"/>
                      <a:r>
                        <a:rPr lang="lt" sz="1500">
                          <a:latin typeface="Calibri"/>
                        </a:rPr>
                        <a:t>KLAUSIMYNAS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lt" sz="1500">
                          <a:latin typeface="Calibri"/>
                        </a:rPr>
                        <a:t>30 min.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68"/>
                        </a:lnSpc>
                      </a:pPr>
                      <a:r>
                        <a:rPr lang="lt" sz="1500">
                          <a:solidFill>
                            <a:srgbClr val="C00000"/>
                          </a:solidFill>
                          <a:latin typeface="Calibri"/>
                        </a:rPr>
                        <a:t>Pasirinktinai vieną dieną iki gegužės 6 d.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90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4048" y="463296"/>
            <a:ext cx="8415528" cy="7315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8100" indent="0" algn="ctr">
              <a:lnSpc>
                <a:spcPts val="3336"/>
              </a:lnSpc>
              <a:spcAft>
                <a:spcPts val="3150"/>
              </a:spcAft>
            </a:pPr>
            <a:r>
              <a:rPr lang="lt" sz="2700" dirty="0">
                <a:latin typeface="Calibri"/>
              </a:rPr>
              <a:t>8 KLASĖS MOKINIŲ TESTAVIMO IR APKLAUSOS GRAFIKAS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7096" y="1767840"/>
          <a:ext cx="8409432" cy="3374136"/>
        </p:xfrm>
        <a:graphic>
          <a:graphicData uri="http://schemas.openxmlformats.org/drawingml/2006/table">
            <a:tbl>
              <a:tblPr/>
              <a:tblGrid>
                <a:gridCol w="2865120"/>
                <a:gridCol w="1383792"/>
                <a:gridCol w="1959864"/>
                <a:gridCol w="2200656"/>
              </a:tblGrid>
              <a:tr h="795528">
                <a:tc>
                  <a:txBody>
                    <a:bodyPr/>
                    <a:lstStyle/>
                    <a:p>
                      <a:pPr marR="12700" indent="0" algn="ctr">
                        <a:lnSpc>
                          <a:spcPts val="1944"/>
                        </a:lnSpc>
                      </a:pPr>
                      <a:r>
                        <a:rPr lang="lt" sz="1500" dirty="0">
                          <a:latin typeface="+mj-lt"/>
                        </a:rPr>
                        <a:t>Standartizuotas testas/ klausimynas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marR="127000" indent="0" algn="just">
                        <a:lnSpc>
                          <a:spcPts val="1680"/>
                        </a:lnSpc>
                      </a:pPr>
                      <a:r>
                        <a:rPr lang="lt" sz="1300" dirty="0">
                          <a:latin typeface="+mj-lt"/>
                        </a:rPr>
                        <a:t>Testo/ anketos pildymo trukmė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lt" sz="1300" dirty="0">
                          <a:solidFill>
                            <a:srgbClr val="C00000"/>
                          </a:solidFill>
                          <a:latin typeface="+mj-lt"/>
                        </a:rPr>
                        <a:t>Testavimo data </a:t>
                      </a:r>
                      <a:r>
                        <a:rPr lang="lt" sz="1500" dirty="0">
                          <a:solidFill>
                            <a:srgbClr val="C00000"/>
                          </a:solidFill>
                          <a:latin typeface="+mj-lt"/>
                        </a:rPr>
                        <a:t>visose mokyklose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0" marR="279400" indent="0" algn="just">
                        <a:lnSpc>
                          <a:spcPts val="1704"/>
                        </a:lnSpc>
                      </a:pPr>
                      <a:r>
                        <a:rPr lang="lt" sz="1300" dirty="0">
                          <a:latin typeface="+mj-lt"/>
                        </a:rPr>
                        <a:t>Vertinimo instrukcijų paskelbimo KELTAS sistemoje data ir laikas</a:t>
                      </a:r>
                    </a:p>
                  </a:txBody>
                  <a:tcPr marL="0" marR="0" marT="0" marB="0"/>
                </a:tc>
              </a:tr>
              <a:tr h="356616">
                <a:tc>
                  <a:txBody>
                    <a:bodyPr/>
                    <a:lstStyle/>
                    <a:p>
                      <a:pPr marL="88900" indent="0"/>
                      <a:r>
                        <a:rPr lang="lt" sz="1500" dirty="0">
                          <a:latin typeface="+mj-lt"/>
                        </a:rPr>
                        <a:t>SKAITYMO TESTAS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lt" sz="1500" dirty="0">
                          <a:latin typeface="+mj-lt"/>
                        </a:rPr>
                        <a:t>60 min.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lt" sz="1500" dirty="0">
                          <a:solidFill>
                            <a:srgbClr val="C00000"/>
                          </a:solidFill>
                          <a:latin typeface="+mj-lt"/>
                        </a:rPr>
                        <a:t>Gegužės 6 d.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0" indent="0" algn="just"/>
                      <a:r>
                        <a:rPr lang="lt" sz="1500" dirty="0">
                          <a:latin typeface="+mj-lt"/>
                        </a:rPr>
                        <a:t>Gegužės 6 d., 12 val.</a:t>
                      </a:r>
                    </a:p>
                  </a:txBody>
                  <a:tcPr marL="0" marR="0" marT="0" marB="0"/>
                </a:tc>
              </a:tr>
              <a:tr h="371856">
                <a:tc>
                  <a:txBody>
                    <a:bodyPr/>
                    <a:lstStyle/>
                    <a:p>
                      <a:pPr marL="88900" indent="0"/>
                      <a:r>
                        <a:rPr lang="lt" sz="1500" dirty="0">
                          <a:latin typeface="+mj-lt"/>
                        </a:rPr>
                        <a:t>RAŠYMO TESTAS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lt" sz="1500">
                          <a:latin typeface="+mj-lt"/>
                        </a:rPr>
                        <a:t>60 min.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lt" sz="1500" dirty="0">
                          <a:solidFill>
                            <a:srgbClr val="C00000"/>
                          </a:solidFill>
                          <a:latin typeface="+mj-lt"/>
                        </a:rPr>
                        <a:t>Gegužės 7 d.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0" indent="0" algn="just"/>
                      <a:r>
                        <a:rPr lang="lt" sz="1500" dirty="0">
                          <a:latin typeface="+mj-lt"/>
                        </a:rPr>
                        <a:t>Gegužės 7 d., 12 val.</a:t>
                      </a:r>
                    </a:p>
                  </a:txBody>
                  <a:tcPr marL="0" marR="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88900" indent="0"/>
                      <a:r>
                        <a:rPr lang="lt" sz="1500">
                          <a:latin typeface="+mj-lt"/>
                        </a:rPr>
                        <a:t>MATEMATIKOS TESTAS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lt" sz="1500">
                          <a:latin typeface="+mj-lt"/>
                        </a:rPr>
                        <a:t>60 min.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lt" sz="1500">
                          <a:solidFill>
                            <a:srgbClr val="C00000"/>
                          </a:solidFill>
                          <a:latin typeface="+mj-lt"/>
                        </a:rPr>
                        <a:t>Gegužės 12 d.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0" indent="0" algn="just"/>
                      <a:r>
                        <a:rPr lang="lt" sz="1500" dirty="0">
                          <a:latin typeface="+mj-lt"/>
                        </a:rPr>
                        <a:t>Gegužės 12 d., 12 val.</a:t>
                      </a:r>
                    </a:p>
                  </a:txBody>
                  <a:tcPr marL="0" marR="0" marT="0" marB="0"/>
                </a:tc>
              </a:tr>
              <a:tr h="384048">
                <a:tc>
                  <a:txBody>
                    <a:bodyPr/>
                    <a:lstStyle/>
                    <a:p>
                      <a:pPr marL="88900" indent="0"/>
                      <a:r>
                        <a:rPr lang="lt" sz="1500">
                          <a:latin typeface="+mj-lt"/>
                        </a:rPr>
                        <a:t>SOCIALINIŲ MOKSLŲ TESTAS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lt" sz="1500">
                          <a:latin typeface="+mj-lt"/>
                        </a:rPr>
                        <a:t>60 min.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lt" sz="1500">
                          <a:solidFill>
                            <a:srgbClr val="C00000"/>
                          </a:solidFill>
                          <a:latin typeface="+mj-lt"/>
                        </a:rPr>
                        <a:t>Gegužės 14 d.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0" indent="0" algn="just"/>
                      <a:r>
                        <a:rPr lang="lt" sz="1500" dirty="0">
                          <a:latin typeface="+mj-lt"/>
                        </a:rPr>
                        <a:t>Gegužės 14 d., 12 val.</a:t>
                      </a:r>
                    </a:p>
                  </a:txBody>
                  <a:tcPr marL="0" marR="0" marT="0" marB="0"/>
                </a:tc>
              </a:tr>
              <a:tr h="362712">
                <a:tc>
                  <a:txBody>
                    <a:bodyPr/>
                    <a:lstStyle/>
                    <a:p>
                      <a:pPr marL="88900" indent="0"/>
                      <a:r>
                        <a:rPr lang="lt" sz="1500">
                          <a:latin typeface="+mj-lt"/>
                        </a:rPr>
                        <a:t>GAMTOS MOKSLŲ TESTAS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lt" sz="1500">
                          <a:latin typeface="+mj-lt"/>
                        </a:rPr>
                        <a:t>60 min.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lt" sz="1500">
                          <a:solidFill>
                            <a:srgbClr val="C00000"/>
                          </a:solidFill>
                          <a:latin typeface="+mj-lt"/>
                        </a:rPr>
                        <a:t>Gegužės 15 d.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0" indent="0" algn="just"/>
                      <a:r>
                        <a:rPr lang="lt" sz="1500" dirty="0">
                          <a:latin typeface="+mj-lt"/>
                        </a:rPr>
                        <a:t>Gegužės 15 d., 12 val.</a:t>
                      </a:r>
                    </a:p>
                  </a:txBody>
                  <a:tcPr marL="0" marR="0" marT="0" marB="0"/>
                </a:tc>
              </a:tr>
              <a:tr h="737616">
                <a:tc>
                  <a:txBody>
                    <a:bodyPr/>
                    <a:lstStyle/>
                    <a:p>
                      <a:pPr marL="88900" indent="0"/>
                      <a:r>
                        <a:rPr lang="lt" sz="1500">
                          <a:latin typeface="+mj-lt"/>
                        </a:rPr>
                        <a:t>KLAUSIMYNAS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lt" sz="1500">
                          <a:latin typeface="+mj-lt"/>
                        </a:rPr>
                        <a:t>30 min.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lt" sz="1500">
                          <a:solidFill>
                            <a:srgbClr val="C00000"/>
                          </a:solidFill>
                          <a:latin typeface="+mj-lt"/>
                        </a:rPr>
                        <a:t>Pasirinktinai vieną dieną iki gegužės 15 d.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500" dirty="0">
                        <a:latin typeface="+mj-lt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as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780294"/>
              </p:ext>
            </p:extLst>
          </p:nvPr>
        </p:nvGraphicFramePr>
        <p:xfrm>
          <a:off x="539552" y="764704"/>
          <a:ext cx="7559675" cy="295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Chart" r:id="rId3" imgW="4324350" imgH="2190750" progId="Excel.Sheet.8">
                  <p:embed/>
                </p:oleObj>
              </mc:Choice>
              <mc:Fallback>
                <p:oleObj name="Chart" r:id="rId3" imgW="4324350" imgH="219075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764704"/>
                        <a:ext cx="7559675" cy="29523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as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603358"/>
              </p:ext>
            </p:extLst>
          </p:nvPr>
        </p:nvGraphicFramePr>
        <p:xfrm>
          <a:off x="539552" y="3717032"/>
          <a:ext cx="7560840" cy="2926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Chart" r:id="rId5" imgW="4324350" imgH="2181225" progId="Excel.Sheet.8">
                  <p:embed/>
                </p:oleObj>
              </mc:Choice>
              <mc:Fallback>
                <p:oleObj name="Chart" r:id="rId5" imgW="4324350" imgH="2181225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717032"/>
                        <a:ext cx="7560840" cy="29265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116632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dirty="0" smtClean="0"/>
              <a:t>ATASKAITŲ PAVYZDŽIAI </a:t>
            </a:r>
            <a:r>
              <a:rPr lang="lt-LT" sz="3200" dirty="0" smtClean="0"/>
              <a:t>(1)</a:t>
            </a:r>
            <a:endParaRPr lang="lt-LT" sz="3200" dirty="0"/>
          </a:p>
        </p:txBody>
      </p:sp>
    </p:spTree>
    <p:extLst>
      <p:ext uri="{BB962C8B-B14F-4D97-AF65-F5344CB8AC3E}">
        <p14:creationId xmlns:p14="http://schemas.microsoft.com/office/powerpoint/2010/main" val="268720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ė 1"/>
          <p:cNvGrpSpPr/>
          <p:nvPr/>
        </p:nvGrpSpPr>
        <p:grpSpPr>
          <a:xfrm>
            <a:off x="1133713" y="1052736"/>
            <a:ext cx="5946775" cy="5548671"/>
            <a:chOff x="0" y="0"/>
            <a:chExt cx="5946232" cy="2932111"/>
          </a:xfrm>
        </p:grpSpPr>
        <p:grpSp>
          <p:nvGrpSpPr>
            <p:cNvPr id="3" name="Group 8"/>
            <p:cNvGrpSpPr/>
            <p:nvPr/>
          </p:nvGrpSpPr>
          <p:grpSpPr>
            <a:xfrm>
              <a:off x="0" y="0"/>
              <a:ext cx="5940000" cy="2932111"/>
              <a:chOff x="0" y="0"/>
              <a:chExt cx="5940000" cy="2932111"/>
            </a:xfrm>
          </p:grpSpPr>
          <p:pic>
            <p:nvPicPr>
              <p:cNvPr id="17" name="Picture 23"/>
              <p:cNvPicPr/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5214" b="23504"/>
              <a:stretch/>
            </p:blipFill>
            <p:spPr bwMode="auto">
              <a:xfrm>
                <a:off x="929690" y="2741611"/>
                <a:ext cx="4287657" cy="1905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8" name="Rounded Rectangle 33"/>
              <p:cNvSpPr/>
              <p:nvPr/>
            </p:nvSpPr>
            <p:spPr>
              <a:xfrm>
                <a:off x="0" y="266699"/>
                <a:ext cx="5940000" cy="720000"/>
              </a:xfrm>
              <a:prstGeom prst="roundRect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lt-LT" sz="1600" b="1">
                  <a:solidFill>
                    <a:schemeClr val="tx1"/>
                  </a:solidFill>
                </a:endParaRPr>
              </a:p>
              <a:p>
                <a:pPr algn="ctr"/>
                <a:endParaRPr lang="lt-LT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ounded Rectangle 35"/>
              <p:cNvSpPr/>
              <p:nvPr/>
            </p:nvSpPr>
            <p:spPr>
              <a:xfrm>
                <a:off x="0" y="1109662"/>
                <a:ext cx="5940000" cy="720000"/>
              </a:xfrm>
              <a:prstGeom prst="roundRect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lt-LT" sz="1600" b="1">
                  <a:solidFill>
                    <a:schemeClr val="tx1"/>
                  </a:solidFill>
                </a:endParaRPr>
              </a:p>
              <a:p>
                <a:pPr algn="ctr"/>
                <a:endParaRPr lang="lt-LT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36"/>
              <p:cNvSpPr/>
              <p:nvPr/>
            </p:nvSpPr>
            <p:spPr>
              <a:xfrm>
                <a:off x="0" y="1952625"/>
                <a:ext cx="5940000" cy="720000"/>
              </a:xfrm>
              <a:prstGeom prst="roundRect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lt-LT" sz="1600" b="1">
                  <a:solidFill>
                    <a:schemeClr val="tx1"/>
                  </a:solidFill>
                </a:endParaRPr>
              </a:p>
              <a:p>
                <a:pPr algn="ctr"/>
                <a:endParaRPr lang="lt-LT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Text Box 2"/>
              <p:cNvSpPr txBox="1">
                <a:spLocks noChangeArrowheads="1"/>
              </p:cNvSpPr>
              <p:nvPr/>
            </p:nvSpPr>
            <p:spPr bwMode="auto">
              <a:xfrm>
                <a:off x="220824" y="504825"/>
                <a:ext cx="625666" cy="295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27432" tIns="27432" rIns="0" bIns="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lt-LT" sz="1600" b="1" dirty="0">
                    <a:effectLst/>
                  </a:rPr>
                  <a:t>Šalyje</a:t>
                </a:r>
                <a:endParaRPr lang="lt-LT" sz="1600" dirty="0">
                  <a:effectLst/>
                </a:endParaRPr>
              </a:p>
            </p:txBody>
          </p:sp>
          <p:sp>
            <p:nvSpPr>
              <p:cNvPr id="22" name="Text Box 2"/>
              <p:cNvSpPr txBox="1">
                <a:spLocks noChangeArrowheads="1"/>
              </p:cNvSpPr>
              <p:nvPr/>
            </p:nvSpPr>
            <p:spPr bwMode="auto">
              <a:xfrm>
                <a:off x="220824" y="1362075"/>
                <a:ext cx="1499759" cy="314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27432" tIns="27432" rIns="0" bIns="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lt-LT" sz="1600" b="1" dirty="0">
                    <a:effectLst/>
                  </a:rPr>
                  <a:t>Jūsų mokykloje</a:t>
                </a:r>
                <a:endParaRPr lang="lt-LT" sz="1600" dirty="0">
                  <a:effectLst/>
                </a:endParaRPr>
              </a:p>
            </p:txBody>
          </p:sp>
          <p:sp>
            <p:nvSpPr>
              <p:cNvPr id="23" name="Text Box 2"/>
              <p:cNvSpPr txBox="1">
                <a:spLocks noChangeArrowheads="1"/>
              </p:cNvSpPr>
              <p:nvPr/>
            </p:nvSpPr>
            <p:spPr bwMode="auto">
              <a:xfrm>
                <a:off x="220824" y="2219325"/>
                <a:ext cx="1444553" cy="2857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27432" tIns="27432" rIns="0" bIns="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lt-LT" sz="1600" b="1" dirty="0">
                    <a:effectLst/>
                  </a:rPr>
                  <a:t>Jūsų klasėje</a:t>
                </a:r>
                <a:endParaRPr lang="lt-LT" sz="1600" dirty="0">
                  <a:effectLst/>
                </a:endParaRPr>
              </a:p>
            </p:txBody>
          </p:sp>
          <p:sp>
            <p:nvSpPr>
              <p:cNvPr id="24" name="Text Box 2"/>
              <p:cNvSpPr txBox="1">
                <a:spLocks noChangeArrowheads="1"/>
              </p:cNvSpPr>
              <p:nvPr/>
            </p:nvSpPr>
            <p:spPr bwMode="auto">
              <a:xfrm>
                <a:off x="1289756" y="0"/>
                <a:ext cx="1076515" cy="295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27432" tIns="27432" rIns="0" bIns="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lt-LT" sz="1600" b="1">
                    <a:effectLst/>
                  </a:rPr>
                  <a:t>Matematika</a:t>
                </a:r>
                <a:endParaRPr lang="lt-LT" sz="1600">
                  <a:effectLst/>
                </a:endParaRPr>
              </a:p>
            </p:txBody>
          </p:sp>
          <p:sp>
            <p:nvSpPr>
              <p:cNvPr id="25" name="Text Box 2"/>
              <p:cNvSpPr txBox="1">
                <a:spLocks noChangeArrowheads="1"/>
              </p:cNvSpPr>
              <p:nvPr/>
            </p:nvSpPr>
            <p:spPr bwMode="auto">
              <a:xfrm>
                <a:off x="2473055" y="0"/>
                <a:ext cx="1076515" cy="295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27432" tIns="27432" rIns="0" bIns="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lt-LT" sz="1600" b="1">
                    <a:effectLst/>
                  </a:rPr>
                  <a:t>Rašymas</a:t>
                </a:r>
                <a:endParaRPr lang="lt-LT" sz="1600">
                  <a:effectLst/>
                </a:endParaRPr>
              </a:p>
            </p:txBody>
          </p:sp>
          <p:sp>
            <p:nvSpPr>
              <p:cNvPr id="26" name="Text Box 2"/>
              <p:cNvSpPr txBox="1">
                <a:spLocks noChangeArrowheads="1"/>
              </p:cNvSpPr>
              <p:nvPr/>
            </p:nvSpPr>
            <p:spPr bwMode="auto">
              <a:xfrm>
                <a:off x="3637303" y="0"/>
                <a:ext cx="1076515" cy="295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27432" tIns="27432" rIns="0" bIns="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lt-LT" sz="1600" b="1">
                    <a:effectLst/>
                  </a:rPr>
                  <a:t>Skaitymas</a:t>
                </a:r>
                <a:endParaRPr lang="lt-LT" sz="1600">
                  <a:effectLst/>
                </a:endParaRPr>
              </a:p>
            </p:txBody>
          </p:sp>
          <p:sp>
            <p:nvSpPr>
              <p:cNvPr id="27" name="Text Box 2"/>
              <p:cNvSpPr txBox="1">
                <a:spLocks noChangeArrowheads="1"/>
              </p:cNvSpPr>
              <p:nvPr/>
            </p:nvSpPr>
            <p:spPr bwMode="auto">
              <a:xfrm>
                <a:off x="4800600" y="0"/>
                <a:ext cx="1076515" cy="295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27432" tIns="27432" rIns="0" bIns="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lt-LT" sz="1600" b="1">
                    <a:effectLst/>
                  </a:rPr>
                  <a:t>Istorija</a:t>
                </a:r>
                <a:endParaRPr lang="lt-LT" sz="1600">
                  <a:effectLst/>
                </a:endParaRPr>
              </a:p>
            </p:txBody>
          </p:sp>
        </p:grpSp>
        <p:grpSp>
          <p:nvGrpSpPr>
            <p:cNvPr id="4" name="Group 2"/>
            <p:cNvGrpSpPr/>
            <p:nvPr/>
          </p:nvGrpSpPr>
          <p:grpSpPr>
            <a:xfrm>
              <a:off x="1136659" y="247073"/>
              <a:ext cx="4809573" cy="2396400"/>
              <a:chOff x="1136659" y="247073"/>
              <a:chExt cx="4809573" cy="2396400"/>
            </a:xfrm>
          </p:grpSpPr>
          <p:graphicFrame>
            <p:nvGraphicFramePr>
              <p:cNvPr id="5" name="Chart 4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179609241"/>
                  </p:ext>
                </p:extLst>
              </p:nvPr>
            </p:nvGraphicFramePr>
            <p:xfrm>
              <a:off x="1136659" y="247073"/>
              <a:ext cx="1320791" cy="72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6" name="Chart 4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008192413"/>
                  </p:ext>
                </p:extLst>
              </p:nvPr>
            </p:nvGraphicFramePr>
            <p:xfrm>
              <a:off x="2316965" y="255585"/>
              <a:ext cx="1314173" cy="7114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7" name="Chart 47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014230668"/>
                  </p:ext>
                </p:extLst>
              </p:nvPr>
            </p:nvGraphicFramePr>
            <p:xfrm>
              <a:off x="3490653" y="255585"/>
              <a:ext cx="1298032" cy="7114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8" name="Chart 4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073460457"/>
                  </p:ext>
                </p:extLst>
              </p:nvPr>
            </p:nvGraphicFramePr>
            <p:xfrm>
              <a:off x="1136659" y="1093785"/>
              <a:ext cx="1301741" cy="7114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9" name="Chart 49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628207833"/>
                  </p:ext>
                </p:extLst>
              </p:nvPr>
            </p:nvGraphicFramePr>
            <p:xfrm>
              <a:off x="2288390" y="1093785"/>
              <a:ext cx="1323698" cy="7114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graphicFrame>
            <p:nvGraphicFramePr>
              <p:cNvPr id="10" name="Chart 50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17816358"/>
                  </p:ext>
                </p:extLst>
              </p:nvPr>
            </p:nvGraphicFramePr>
            <p:xfrm>
              <a:off x="3462078" y="1093785"/>
              <a:ext cx="1317082" cy="7114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  <p:graphicFrame>
            <p:nvGraphicFramePr>
              <p:cNvPr id="11" name="Chart 5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761263971"/>
                  </p:ext>
                </p:extLst>
              </p:nvPr>
            </p:nvGraphicFramePr>
            <p:xfrm>
              <a:off x="1136659" y="1931985"/>
              <a:ext cx="1320791" cy="7114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9"/>
              </a:graphicData>
            </a:graphic>
          </p:graphicFrame>
          <p:graphicFrame>
            <p:nvGraphicFramePr>
              <p:cNvPr id="12" name="Chart 5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823957359"/>
                  </p:ext>
                </p:extLst>
              </p:nvPr>
            </p:nvGraphicFramePr>
            <p:xfrm>
              <a:off x="2291565" y="1931985"/>
              <a:ext cx="1314173" cy="7114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0"/>
              </a:graphicData>
            </a:graphic>
          </p:graphicFrame>
          <p:graphicFrame>
            <p:nvGraphicFramePr>
              <p:cNvPr id="13" name="Chart 5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13599074"/>
                  </p:ext>
                </p:extLst>
              </p:nvPr>
            </p:nvGraphicFramePr>
            <p:xfrm>
              <a:off x="3439853" y="1931985"/>
              <a:ext cx="1336132" cy="7114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1"/>
              </a:graphicData>
            </a:graphic>
          </p:graphicFrame>
          <p:graphicFrame>
            <p:nvGraphicFramePr>
              <p:cNvPr id="14" name="Chart 6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355259038"/>
                  </p:ext>
                </p:extLst>
              </p:nvPr>
            </p:nvGraphicFramePr>
            <p:xfrm>
              <a:off x="4648200" y="255585"/>
              <a:ext cx="1298032" cy="7114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2"/>
              </a:graphicData>
            </a:graphic>
          </p:graphicFrame>
          <p:graphicFrame>
            <p:nvGraphicFramePr>
              <p:cNvPr id="15" name="Chart 6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42472687"/>
                  </p:ext>
                </p:extLst>
              </p:nvPr>
            </p:nvGraphicFramePr>
            <p:xfrm>
              <a:off x="4629150" y="1093785"/>
              <a:ext cx="1317082" cy="7114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3"/>
              </a:graphicData>
            </a:graphic>
          </p:graphicFrame>
          <p:graphicFrame>
            <p:nvGraphicFramePr>
              <p:cNvPr id="16" name="Chart 6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23495528"/>
                  </p:ext>
                </p:extLst>
              </p:nvPr>
            </p:nvGraphicFramePr>
            <p:xfrm>
              <a:off x="4610100" y="1931985"/>
              <a:ext cx="1336132" cy="7114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4"/>
              </a:graphicData>
            </a:graphic>
          </p:graphicFrame>
        </p:grpSp>
      </p:grpSp>
      <p:sp>
        <p:nvSpPr>
          <p:cNvPr id="28" name="Stačiakampis 27"/>
          <p:cNvSpPr/>
          <p:nvPr/>
        </p:nvSpPr>
        <p:spPr>
          <a:xfrm>
            <a:off x="1739914" y="332656"/>
            <a:ext cx="45576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t-LT" sz="3200" dirty="0" smtClean="0"/>
              <a:t>ATASKAITŲ PAVYZDŽIAI (2)</a:t>
            </a:r>
            <a:endParaRPr lang="lt-LT" sz="3200" dirty="0"/>
          </a:p>
        </p:txBody>
      </p:sp>
    </p:spTree>
    <p:extLst>
      <p:ext uri="{BB962C8B-B14F-4D97-AF65-F5344CB8AC3E}">
        <p14:creationId xmlns:p14="http://schemas.microsoft.com/office/powerpoint/2010/main" val="38038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116632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dirty="0" smtClean="0"/>
              <a:t>ATASKAITŲ PAVYZDŽIAI </a:t>
            </a:r>
            <a:r>
              <a:rPr lang="lt-LT" sz="3200" dirty="0" smtClean="0"/>
              <a:t>(3)</a:t>
            </a:r>
            <a:endParaRPr lang="lt-LT" sz="3200" dirty="0"/>
          </a:p>
        </p:txBody>
      </p:sp>
      <p:graphicFrame>
        <p:nvGraphicFramePr>
          <p:cNvPr id="6" name="Lentelė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590620"/>
              </p:ext>
            </p:extLst>
          </p:nvPr>
        </p:nvGraphicFramePr>
        <p:xfrm>
          <a:off x="539553" y="1556793"/>
          <a:ext cx="8136900" cy="42589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0504"/>
                <a:gridCol w="732552"/>
                <a:gridCol w="732552"/>
                <a:gridCol w="732552"/>
                <a:gridCol w="732552"/>
                <a:gridCol w="732552"/>
                <a:gridCol w="732552"/>
                <a:gridCol w="732552"/>
                <a:gridCol w="732552"/>
                <a:gridCol w="295980"/>
              </a:tblGrid>
              <a:tr h="315312"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>
                          <a:effectLst/>
                        </a:rPr>
                        <a:t>Pasiekimų lygiai</a:t>
                      </a:r>
                      <a:endParaRPr lang="lt-L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Matematika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Rašymas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Skaitymas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Istorija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>
                          <a:effectLst/>
                        </a:rPr>
                        <a:t> 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335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effectLst/>
                        </a:rPr>
                        <a:t> </a:t>
                      </a:r>
                      <a:endParaRPr lang="lt-L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>
                          <a:effectLst/>
                        </a:rPr>
                        <a:t> 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>
                          <a:effectLst/>
                        </a:rPr>
                        <a:t> 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335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effectLst/>
                        </a:rPr>
                        <a:t>Aukštesnysis</a:t>
                      </a:r>
                      <a:endParaRPr lang="lt-LT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37 - 46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16 - 20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>
                          <a:effectLst/>
                        </a:rPr>
                        <a:t>21 - 25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40 - 50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335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effectLst/>
                        </a:rPr>
                        <a:t> </a:t>
                      </a:r>
                      <a:endParaRPr lang="lt-L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335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effectLst/>
                        </a:rPr>
                        <a:t> </a:t>
                      </a:r>
                      <a:endParaRPr lang="lt-L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335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effectLst/>
                        </a:rPr>
                        <a:t>Pagrindinis</a:t>
                      </a:r>
                      <a:endParaRPr lang="lt-L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>
                          <a:effectLst/>
                        </a:rPr>
                        <a:t>22 - 36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9 - 15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15 - 20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24 - 39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335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>
                          <a:effectLst/>
                        </a:rPr>
                        <a:t> 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335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>
                          <a:effectLst/>
                        </a:rPr>
                        <a:t> 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335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>
                          <a:effectLst/>
                        </a:rPr>
                        <a:t>Patenkinamas</a:t>
                      </a:r>
                      <a:endParaRPr lang="lt-LT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8 - 21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>
                          <a:effectLst/>
                        </a:rPr>
                        <a:t> 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>
                          <a:effectLst/>
                        </a:rPr>
                        <a:t>5 - 8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>
                          <a:effectLst/>
                        </a:rPr>
                        <a:t> 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7 - 14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11 - 23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>
                          <a:effectLst/>
                        </a:rPr>
                        <a:t> 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335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>
                          <a:effectLst/>
                        </a:rPr>
                        <a:t> 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335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effectLst/>
                        </a:rPr>
                        <a:t> </a:t>
                      </a:r>
                      <a:endParaRPr lang="lt-L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>
                          <a:effectLst/>
                        </a:rPr>
                        <a:t> 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335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>
                          <a:effectLst/>
                        </a:rPr>
                        <a:t>Nepatenkinamas</a:t>
                      </a:r>
                      <a:endParaRPr lang="lt-LT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0 - 7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0 - 4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>
                          <a:effectLst/>
                        </a:rPr>
                        <a:t> 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0 - 6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>
                          <a:effectLst/>
                        </a:rPr>
                        <a:t> 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>
                          <a:effectLst/>
                        </a:rPr>
                        <a:t>0 - 10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335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>
                          <a:effectLst/>
                        </a:rPr>
                        <a:t> 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>
                          <a:effectLst/>
                        </a:rPr>
                        <a:t> 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3359"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>
                          <a:effectLst/>
                        </a:rPr>
                        <a:t> </a:t>
                      </a:r>
                      <a:endParaRPr lang="lt-LT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>
                          <a:effectLst/>
                        </a:rPr>
                        <a:t>Pagrindinis</a:t>
                      </a:r>
                      <a:endParaRPr lang="lt-LT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effectLst/>
                        </a:rPr>
                        <a:t>Patenkinamas</a:t>
                      </a:r>
                      <a:endParaRPr lang="lt-L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>
                          <a:effectLst/>
                        </a:rPr>
                        <a:t>Pagrindinis</a:t>
                      </a:r>
                      <a:endParaRPr lang="lt-LT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effectLst/>
                        </a:rPr>
                        <a:t>Aukštesnysis</a:t>
                      </a:r>
                      <a:endParaRPr lang="lt-L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>
                          <a:effectLst/>
                        </a:rPr>
                        <a:t> 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7" name="Chart 1"/>
          <p:cNvGraphicFramePr/>
          <p:nvPr>
            <p:extLst>
              <p:ext uri="{D42A27DB-BD31-4B8C-83A1-F6EECF244321}">
                <p14:modId xmlns:p14="http://schemas.microsoft.com/office/powerpoint/2010/main" val="3741721697"/>
              </p:ext>
            </p:extLst>
          </p:nvPr>
        </p:nvGraphicFramePr>
        <p:xfrm>
          <a:off x="2843808" y="1988840"/>
          <a:ext cx="1399852" cy="3357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880043"/>
              </p:ext>
            </p:extLst>
          </p:nvPr>
        </p:nvGraphicFramePr>
        <p:xfrm>
          <a:off x="4572000" y="2276872"/>
          <a:ext cx="107791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981546"/>
              </p:ext>
            </p:extLst>
          </p:nvPr>
        </p:nvGraphicFramePr>
        <p:xfrm>
          <a:off x="5796136" y="2132856"/>
          <a:ext cx="1348482" cy="3213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8523702"/>
              </p:ext>
            </p:extLst>
          </p:nvPr>
        </p:nvGraphicFramePr>
        <p:xfrm>
          <a:off x="7236296" y="2348880"/>
          <a:ext cx="1368152" cy="2997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19872" y="112474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Mokinio profilis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8720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7EF0-5A93-4226-9822-B9788EC3FAED}" type="slidenum">
              <a:rPr lang="lt-LT" smtClean="0"/>
              <a:pPr/>
              <a:t>9</a:t>
            </a:fld>
            <a:endParaRPr lang="lt-LT"/>
          </a:p>
        </p:txBody>
      </p:sp>
      <p:sp>
        <p:nvSpPr>
          <p:cNvPr id="4" name="TextBox 16"/>
          <p:cNvSpPr txBox="1"/>
          <p:nvPr/>
        </p:nvSpPr>
        <p:spPr>
          <a:xfrm>
            <a:off x="251520" y="188640"/>
            <a:ext cx="3240360" cy="604867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1800" b="1" dirty="0">
                <a:solidFill>
                  <a:schemeClr val="dk1"/>
                </a:solidFill>
                <a:effectLst/>
              </a:rPr>
              <a:t>Turinio sritis</a:t>
            </a:r>
            <a:endParaRPr lang="lt-LT" sz="1800" dirty="0">
              <a:solidFill>
                <a:schemeClr val="dk1"/>
              </a:solidFill>
              <a:effectLst/>
            </a:endParaRPr>
          </a:p>
          <a:p>
            <a:endParaRPr lang="lt-LT" sz="1600" dirty="0">
              <a:solidFill>
                <a:schemeClr val="dk1"/>
              </a:solidFill>
              <a:effectLst/>
            </a:endParaRPr>
          </a:p>
          <a:p>
            <a:r>
              <a:rPr lang="lt-LT" sz="1800" dirty="0">
                <a:solidFill>
                  <a:schemeClr val="dk1"/>
                </a:solidFill>
                <a:effectLst/>
              </a:rPr>
              <a:t>Skaičiai ir skaičiavimai (12)</a:t>
            </a:r>
          </a:p>
          <a:p>
            <a:endParaRPr lang="lt-LT" sz="1800" dirty="0">
              <a:solidFill>
                <a:schemeClr val="dk1"/>
              </a:solidFill>
              <a:effectLst/>
            </a:endParaRP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800" dirty="0">
                <a:solidFill>
                  <a:schemeClr val="dk1"/>
                </a:solidFill>
                <a:effectLst/>
              </a:rPr>
              <a:t>Reiškiniai, lygtys, nelygybės,  sistemos, sąryšiai ir f-jos (8)</a:t>
            </a:r>
          </a:p>
          <a:p>
            <a:endParaRPr lang="lt-LT" sz="1800" dirty="0">
              <a:solidFill>
                <a:schemeClr val="dk1"/>
              </a:solidFill>
              <a:effectLst/>
            </a:endParaRPr>
          </a:p>
          <a:p>
            <a:r>
              <a:rPr lang="lt-LT" sz="1800" dirty="0">
                <a:solidFill>
                  <a:schemeClr val="dk1"/>
                </a:solidFill>
                <a:effectLst/>
              </a:rPr>
              <a:t>Geometrija, matai ir matavimai (11)</a:t>
            </a:r>
          </a:p>
          <a:p>
            <a:endParaRPr lang="lt-LT" sz="1800" dirty="0">
              <a:solidFill>
                <a:schemeClr val="dk1"/>
              </a:solidFill>
              <a:effectLst/>
            </a:endParaRPr>
          </a:p>
          <a:p>
            <a:r>
              <a:rPr lang="lt-LT" sz="1800" dirty="0" err="1">
                <a:solidFill>
                  <a:schemeClr val="dk1"/>
                </a:solidFill>
                <a:effectLst/>
              </a:rPr>
              <a:t>Stochastika</a:t>
            </a:r>
            <a:r>
              <a:rPr lang="lt-LT" sz="1800" dirty="0">
                <a:solidFill>
                  <a:schemeClr val="dk1"/>
                </a:solidFill>
                <a:effectLst/>
              </a:rPr>
              <a:t> (5)</a:t>
            </a:r>
          </a:p>
          <a:p>
            <a:endParaRPr lang="lt-LT" sz="1800" dirty="0">
              <a:solidFill>
                <a:schemeClr val="dk1"/>
              </a:solidFill>
              <a:effectLst/>
            </a:endParaRP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800" dirty="0">
                <a:solidFill>
                  <a:schemeClr val="dk1"/>
                </a:solidFill>
                <a:effectLst/>
              </a:rPr>
              <a:t>Problemų sprendimas (10)</a:t>
            </a:r>
          </a:p>
          <a:p>
            <a:endParaRPr lang="lt-LT" sz="1800" dirty="0">
              <a:solidFill>
                <a:schemeClr val="dk1"/>
              </a:solidFill>
              <a:effectLst/>
            </a:endParaRPr>
          </a:p>
          <a:p>
            <a:r>
              <a:rPr lang="lt-LT" sz="1800" b="1" dirty="0" err="1">
                <a:solidFill>
                  <a:schemeClr val="dk1"/>
                </a:solidFill>
                <a:effectLst/>
              </a:rPr>
              <a:t>Kognit</a:t>
            </a:r>
            <a:r>
              <a:rPr lang="lt-LT" sz="1800" b="1" dirty="0">
                <a:solidFill>
                  <a:schemeClr val="dk1"/>
                </a:solidFill>
                <a:effectLst/>
              </a:rPr>
              <a:t>. gebėjimai</a:t>
            </a:r>
          </a:p>
          <a:p>
            <a:endParaRPr lang="lt-LT" sz="1800" dirty="0">
              <a:solidFill>
                <a:schemeClr val="dk1"/>
              </a:solidFill>
              <a:effectLst/>
            </a:endParaRPr>
          </a:p>
          <a:p>
            <a:r>
              <a:rPr lang="lt-LT" sz="1800" dirty="0">
                <a:solidFill>
                  <a:schemeClr val="dk1"/>
                </a:solidFill>
                <a:effectLst/>
              </a:rPr>
              <a:t>Žinios ir supratimas (17)</a:t>
            </a:r>
            <a:endParaRPr lang="lt-LT" sz="1800" dirty="0">
              <a:effectLst/>
            </a:endParaRPr>
          </a:p>
          <a:p>
            <a:endParaRPr lang="lt-LT" sz="1800" dirty="0">
              <a:solidFill>
                <a:schemeClr val="dk1"/>
              </a:solidFill>
              <a:effectLst/>
            </a:endParaRPr>
          </a:p>
          <a:p>
            <a:r>
              <a:rPr lang="lt-LT" sz="1800" dirty="0">
                <a:solidFill>
                  <a:schemeClr val="dk1"/>
                </a:solidFill>
                <a:effectLst/>
              </a:rPr>
              <a:t>Taikymas (19)</a:t>
            </a:r>
            <a:endParaRPr lang="lt-LT" sz="1800" dirty="0">
              <a:effectLst/>
            </a:endParaRPr>
          </a:p>
          <a:p>
            <a:endParaRPr lang="lt-LT" sz="1800" dirty="0">
              <a:solidFill>
                <a:schemeClr val="dk1"/>
              </a:solidFill>
              <a:effectLst/>
            </a:endParaRPr>
          </a:p>
          <a:p>
            <a:r>
              <a:rPr lang="lt-LT" sz="1800" dirty="0">
                <a:solidFill>
                  <a:schemeClr val="dk1"/>
                </a:solidFill>
                <a:effectLst/>
              </a:rPr>
              <a:t>Aukštesnieji mąstymo</a:t>
            </a:r>
          </a:p>
          <a:p>
            <a:r>
              <a:rPr lang="lt-LT" sz="1800" dirty="0">
                <a:solidFill>
                  <a:schemeClr val="dk1"/>
                </a:solidFill>
                <a:effectLst/>
              </a:rPr>
              <a:t>gebėjimai (10)</a:t>
            </a:r>
            <a:endParaRPr lang="lt-LT" sz="1800" dirty="0">
              <a:effectLst/>
            </a:endParaRPr>
          </a:p>
        </p:txBody>
      </p:sp>
      <p:graphicFrame>
        <p:nvGraphicFramePr>
          <p:cNvPr id="5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610277"/>
              </p:ext>
            </p:extLst>
          </p:nvPr>
        </p:nvGraphicFramePr>
        <p:xfrm>
          <a:off x="3923928" y="-20632"/>
          <a:ext cx="4968552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9687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556</Words>
  <Application>Microsoft Office PowerPoint</Application>
  <PresentationFormat>On-screen Show (4:3)</PresentationFormat>
  <Paragraphs>256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Times New Roman</vt:lpstr>
      <vt:lpstr>Office Theme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Sandoros</dc:creator>
  <cp:lastModifiedBy>Sandoros</cp:lastModifiedBy>
  <cp:revision>23</cp:revision>
  <dcterms:modified xsi:type="dcterms:W3CDTF">2015-03-25T12:04:14Z</dcterms:modified>
</cp:coreProperties>
</file>