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76" r:id="rId10"/>
    <p:sldId id="277" r:id="rId11"/>
    <p:sldId id="278" r:id="rId12"/>
    <p:sldId id="286" r:id="rId13"/>
    <p:sldId id="279" r:id="rId14"/>
    <p:sldId id="263" r:id="rId15"/>
    <p:sldId id="280" r:id="rId16"/>
    <p:sldId id="281" r:id="rId17"/>
    <p:sldId id="282" r:id="rId18"/>
    <p:sldId id="283" r:id="rId19"/>
    <p:sldId id="284" r:id="rId20"/>
    <p:sldId id="264" r:id="rId21"/>
    <p:sldId id="265" r:id="rId22"/>
    <p:sldId id="266" r:id="rId23"/>
    <p:sldId id="268" r:id="rId24"/>
    <p:sldId id="267" r:id="rId25"/>
    <p:sldId id="269" r:id="rId26"/>
    <p:sldId id="270" r:id="rId27"/>
    <p:sldId id="271" r:id="rId28"/>
    <p:sldId id="262" r:id="rId29"/>
    <p:sldId id="272" r:id="rId30"/>
    <p:sldId id="273" r:id="rId31"/>
    <p:sldId id="285" r:id="rId32"/>
    <p:sldId id="288" r:id="rId33"/>
    <p:sldId id="289" r:id="rId34"/>
    <p:sldId id="290" r:id="rId35"/>
    <p:sldId id="291" r:id="rId36"/>
    <p:sldId id="292" r:id="rId37"/>
    <p:sldId id="287" r:id="rId3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190E-5067-4151-BB00-D366844CF84E}" type="datetimeFigureOut">
              <a:rPr lang="lt-LT" smtClean="0"/>
              <a:t>2015-11-18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8064-046A-4956-978F-D74A1473A5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0337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190E-5067-4151-BB00-D366844CF84E}" type="datetimeFigureOut">
              <a:rPr lang="lt-LT" smtClean="0"/>
              <a:t>2015-11-18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8064-046A-4956-978F-D74A1473A5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020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190E-5067-4151-BB00-D366844CF84E}" type="datetimeFigureOut">
              <a:rPr lang="lt-LT" smtClean="0"/>
              <a:t>2015-11-18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8064-046A-4956-978F-D74A1473A5D0}" type="slidenum">
              <a:rPr lang="lt-LT" smtClean="0"/>
              <a:t>‹#›</a:t>
            </a:fld>
            <a:endParaRPr lang="lt-L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7531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190E-5067-4151-BB00-D366844CF84E}" type="datetimeFigureOut">
              <a:rPr lang="lt-LT" smtClean="0"/>
              <a:t>2015-11-18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8064-046A-4956-978F-D74A1473A5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51882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190E-5067-4151-BB00-D366844CF84E}" type="datetimeFigureOut">
              <a:rPr lang="lt-LT" smtClean="0"/>
              <a:t>2015-11-18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8064-046A-4956-978F-D74A1473A5D0}" type="slidenum">
              <a:rPr lang="lt-LT" smtClean="0"/>
              <a:t>‹#›</a:t>
            </a:fld>
            <a:endParaRPr lang="lt-L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7750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190E-5067-4151-BB00-D366844CF84E}" type="datetimeFigureOut">
              <a:rPr lang="lt-LT" smtClean="0"/>
              <a:t>2015-11-18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8064-046A-4956-978F-D74A1473A5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40916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190E-5067-4151-BB00-D366844CF84E}" type="datetimeFigureOut">
              <a:rPr lang="lt-LT" smtClean="0"/>
              <a:t>2015-11-18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8064-046A-4956-978F-D74A1473A5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09089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190E-5067-4151-BB00-D366844CF84E}" type="datetimeFigureOut">
              <a:rPr lang="lt-LT" smtClean="0"/>
              <a:t>2015-11-18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8064-046A-4956-978F-D74A1473A5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8580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190E-5067-4151-BB00-D366844CF84E}" type="datetimeFigureOut">
              <a:rPr lang="lt-LT" smtClean="0"/>
              <a:t>2015-11-18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8064-046A-4956-978F-D74A1473A5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5821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190E-5067-4151-BB00-D366844CF84E}" type="datetimeFigureOut">
              <a:rPr lang="lt-LT" smtClean="0"/>
              <a:t>2015-11-18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8064-046A-4956-978F-D74A1473A5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269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190E-5067-4151-BB00-D366844CF84E}" type="datetimeFigureOut">
              <a:rPr lang="lt-LT" smtClean="0"/>
              <a:t>2015-11-18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8064-046A-4956-978F-D74A1473A5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731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190E-5067-4151-BB00-D366844CF84E}" type="datetimeFigureOut">
              <a:rPr lang="lt-LT" smtClean="0"/>
              <a:t>2015-11-18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8064-046A-4956-978F-D74A1473A5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115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190E-5067-4151-BB00-D366844CF84E}" type="datetimeFigureOut">
              <a:rPr lang="lt-LT" smtClean="0"/>
              <a:t>2015-11-18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8064-046A-4956-978F-D74A1473A5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2562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190E-5067-4151-BB00-D366844CF84E}" type="datetimeFigureOut">
              <a:rPr lang="lt-LT" smtClean="0"/>
              <a:t>2015-11-18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8064-046A-4956-978F-D74A1473A5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5271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190E-5067-4151-BB00-D366844CF84E}" type="datetimeFigureOut">
              <a:rPr lang="lt-LT" smtClean="0"/>
              <a:t>2015-11-18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8064-046A-4956-978F-D74A1473A5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65636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190E-5067-4151-BB00-D366844CF84E}" type="datetimeFigureOut">
              <a:rPr lang="lt-LT" smtClean="0"/>
              <a:t>2015-11-18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8064-046A-4956-978F-D74A1473A5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4559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A190E-5067-4151-BB00-D366844CF84E}" type="datetimeFigureOut">
              <a:rPr lang="lt-LT" smtClean="0"/>
              <a:t>2015-11-18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148064-046A-4956-978F-D74A1473A5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9396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tv3.lt/naujiena/764793/15-stulbinanciu-faktu-apie-zmones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lt.wikipedia.org/wiki/Periodin%C4%97_grup%C4%97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hyperlink" Target="https://lt.wikipedia.org/wiki/Atomo_numeris" TargetMode="External"/><Relationship Id="rId4" Type="http://schemas.openxmlformats.org/officeDocument/2006/relationships/hyperlink" Target="https://lt.wikipedia.org/wiki/Metalas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vz.lt/laisvalaikis/akiraciai/2015/10/08/4212/nobelio-literaturos-premija-laimejo-baltarusijos-rasytoja#ixzz3ouBx0rOL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 idx="4294967295"/>
          </p:nvPr>
        </p:nvSpPr>
        <p:spPr>
          <a:xfrm>
            <a:off x="0" y="2405063"/>
            <a:ext cx="7767638" cy="1646237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 </a:t>
            </a:r>
            <a:r>
              <a:rPr lang="lt-LT" sz="6000" dirty="0" smtClean="0"/>
              <a:t>Įdomių faktų krautuvėlė</a:t>
            </a:r>
            <a:endParaRPr lang="lt-LT" sz="6000" dirty="0"/>
          </a:p>
        </p:txBody>
      </p:sp>
    </p:spTree>
    <p:extLst>
      <p:ext uri="{BB962C8B-B14F-4D97-AF65-F5344CB8AC3E}">
        <p14:creationId xmlns:p14="http://schemas.microsoft.com/office/powerpoint/2010/main" val="235532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4294967295"/>
          </p:nvPr>
        </p:nvSpPr>
        <p:spPr>
          <a:xfrm>
            <a:off x="154547" y="365125"/>
            <a:ext cx="2807594" cy="3067050"/>
          </a:xfrm>
        </p:spPr>
        <p:txBody>
          <a:bodyPr>
            <a:normAutofit/>
          </a:bodyPr>
          <a:lstStyle/>
          <a:p>
            <a:r>
              <a:rPr lang="lt-LT" dirty="0"/>
              <a:t>Sakalo akis 10 cm objektą mato iš maždaug 1,5 kilometro atstumo. Jo regėjimui jokios įtakos nedaro net tai, kad tuo metu jis pikiruoja 160 kilometrų per valandą greičiu.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340" y="365125"/>
            <a:ext cx="5062071" cy="5459693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304" y="3200401"/>
            <a:ext cx="3135086" cy="2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2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3361386" cy="2382838"/>
          </a:xfrm>
        </p:spPr>
        <p:txBody>
          <a:bodyPr>
            <a:normAutofit/>
          </a:bodyPr>
          <a:lstStyle/>
          <a:p>
            <a:r>
              <a:rPr lang="lt-LT" dirty="0"/>
              <a:t>Norėdamas </a:t>
            </a:r>
            <a:r>
              <a:rPr lang="lt-LT" dirty="0" smtClean="0"/>
              <a:t>‚suvalgyti“ stručio </a:t>
            </a:r>
            <a:r>
              <a:rPr lang="lt-LT" dirty="0"/>
              <a:t>kiaušinį, grifas visų pirma jį teškia į akmenį ir suskaldo. O tada jau galima ir užkąsti.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672" y="3864382"/>
            <a:ext cx="2540000" cy="2314540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672" y="3846903"/>
            <a:ext cx="3094330" cy="2332019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177" y="1930400"/>
            <a:ext cx="3096723" cy="191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166"/>
          </a:xfrm>
        </p:spPr>
        <p:txBody>
          <a:bodyPr/>
          <a:lstStyle/>
          <a:p>
            <a:r>
              <a:rPr lang="lt-LT" b="1" dirty="0" smtClean="0"/>
              <a:t>Anduose rasta „varlė </a:t>
            </a:r>
            <a:r>
              <a:rPr lang="lt-LT" b="1" dirty="0" err="1" smtClean="0"/>
              <a:t>rokerė</a:t>
            </a:r>
            <a:r>
              <a:rPr lang="lt-LT" b="1" dirty="0" smtClean="0"/>
              <a:t>“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828836"/>
            <a:ext cx="4083050" cy="3019400"/>
          </a:xfrm>
        </p:spPr>
      </p:pic>
      <p:sp>
        <p:nvSpPr>
          <p:cNvPr id="6" name="Stačiakampis 5"/>
          <p:cNvSpPr/>
          <p:nvPr/>
        </p:nvSpPr>
        <p:spPr>
          <a:xfrm>
            <a:off x="591672" y="2828836"/>
            <a:ext cx="31560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/>
              <a:t>Nago dydžio varlė sugeba pakeisti savo odos struktūrą iš dygliuotos į lygią per kelias minutes. Tai pirmas tokius triukus mokantis kada nors rastas varliagyvis, tvirtina ekspertai.</a:t>
            </a:r>
          </a:p>
          <a:p>
            <a:r>
              <a:rPr lang="lt-LT" dirty="0" smtClean="0"/>
              <a:t> Gyvūnas rastas Ekvadoro Andų kalnuose.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2548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797859" y="1825625"/>
            <a:ext cx="3619595" cy="4351338"/>
          </a:xfrm>
        </p:spPr>
        <p:txBody>
          <a:bodyPr>
            <a:noAutofit/>
          </a:bodyPr>
          <a:lstStyle/>
          <a:p>
            <a:r>
              <a:rPr lang="lt-LT" dirty="0"/>
              <a:t>Mėlynojo banginio širdies rimtas yra pats lėčiausias. Per vieną minutę jo širdis suplaka vos 4–8 kartus</a:t>
            </a:r>
            <a:r>
              <a:rPr lang="lt-LT" dirty="0" smtClean="0"/>
              <a:t>.</a:t>
            </a:r>
          </a:p>
          <a:p>
            <a:r>
              <a:rPr lang="lt-LT" dirty="0" smtClean="0">
                <a:effectLst/>
              </a:rPr>
              <a:t>Paskaičiavę, kiek žuvų banginiai praryja vienu kąsniu, tyrėjai nustatė, kad jie gauna nuo 34,8 tūkst. </a:t>
            </a:r>
            <a:r>
              <a:rPr lang="lt-LT" dirty="0" err="1" smtClean="0">
                <a:effectLst/>
              </a:rPr>
              <a:t>kilodžaulių</a:t>
            </a:r>
            <a:r>
              <a:rPr lang="lt-LT" dirty="0" smtClean="0">
                <a:effectLst/>
              </a:rPr>
              <a:t> (8,3 tūkst. kalorijų) iki 1,9 mln. </a:t>
            </a:r>
            <a:r>
              <a:rPr lang="lt-LT" dirty="0" err="1" smtClean="0">
                <a:effectLst/>
              </a:rPr>
              <a:t>kilodžaulių</a:t>
            </a:r>
            <a:r>
              <a:rPr lang="lt-LT" dirty="0" smtClean="0">
                <a:effectLst/>
              </a:rPr>
              <a:t> (456,8 tūkst. </a:t>
            </a:r>
            <a:r>
              <a:rPr lang="lt-LT" dirty="0"/>
              <a:t>k</a:t>
            </a:r>
            <a:r>
              <a:rPr lang="lt-LT" dirty="0" smtClean="0">
                <a:effectLst/>
              </a:rPr>
              <a:t>alorijų.</a:t>
            </a:r>
            <a:r>
              <a:rPr lang="lt-LT" sz="2400" dirty="0" smtClean="0">
                <a:effectLst/>
              </a:rPr>
              <a:t/>
            </a:r>
            <a:br>
              <a:rPr lang="lt-LT" sz="2400" dirty="0" smtClean="0">
                <a:effectLst/>
              </a:rPr>
            </a:br>
            <a:r>
              <a:rPr lang="lt-LT" sz="2400" dirty="0" smtClean="0">
                <a:effectLst/>
              </a:rPr>
              <a:t/>
            </a:r>
            <a:br>
              <a:rPr lang="lt-LT" sz="2400" dirty="0" smtClean="0">
                <a:effectLst/>
              </a:rPr>
            </a:br>
            <a:endParaRPr lang="lt-LT" sz="2400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211" y="1690688"/>
            <a:ext cx="6604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3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65320" cy="1325563"/>
          </a:xfrm>
        </p:spPr>
        <p:txBody>
          <a:bodyPr>
            <a:normAutofit fontScale="90000"/>
          </a:bodyPr>
          <a:lstStyle/>
          <a:p>
            <a:r>
              <a:rPr lang="lt-LT" b="1" dirty="0" smtClean="0"/>
              <a:t>Ar žinai kaip miega gyvūnai?</a:t>
            </a:r>
            <a:br>
              <a:rPr lang="lt-LT" b="1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1" y="1825625"/>
            <a:ext cx="3257282" cy="4351338"/>
          </a:xfrm>
        </p:spPr>
        <p:txBody>
          <a:bodyPr>
            <a:noAutofit/>
          </a:bodyPr>
          <a:lstStyle/>
          <a:p>
            <a:pPr fontAlgn="base"/>
            <a:r>
              <a:rPr lang="lt-LT" dirty="0"/>
              <a:t>Katės paprastai miega 13–14 valandų dieną, o naktį vaikštinėja po namus. Taip yra todėl, kad laukinėje gamtoje jos medžioja naktimis.</a:t>
            </a:r>
          </a:p>
          <a:p>
            <a:pPr fontAlgn="base"/>
            <a:r>
              <a:rPr lang="lt-LT" dirty="0"/>
              <a:t>Delfinai moka snausti tokiu būdu, kad miegotų tik viena jų smegenų pusė.</a:t>
            </a:r>
          </a:p>
          <a:p>
            <a:pPr fontAlgn="base"/>
            <a:r>
              <a:rPr lang="lt-LT" dirty="0"/>
              <a:t>Karvės ir arkliai gali miegoti stovint, bet sapnus mato tik miegodami gulint.</a:t>
            </a:r>
          </a:p>
          <a:p>
            <a:endParaRPr lang="lt-LT" sz="2400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227648"/>
            <a:ext cx="2895600" cy="2926080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51" y="3153728"/>
            <a:ext cx="3723249" cy="3225800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227648"/>
            <a:ext cx="4115386" cy="2926080"/>
          </a:xfrm>
          <a:prstGeom prst="rect">
            <a:avLst/>
          </a:prstGeom>
        </p:spPr>
      </p:pic>
      <p:pic>
        <p:nvPicPr>
          <p:cNvPr id="5122" name="Picture 2" descr="http://zmklubas.files.wordpress.com/2013/03/26572_10150137810755596_5364188_n_cr.jpg?w=5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0" y="3153728"/>
            <a:ext cx="3165231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20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/>
          <a:lstStyle/>
          <a:p>
            <a:r>
              <a:rPr lang="lt-LT" dirty="0" smtClean="0"/>
              <a:t>Drakono kraujo medis, Jemenas</a:t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4294967295"/>
          </p:nvPr>
        </p:nvSpPr>
        <p:spPr>
          <a:xfrm>
            <a:off x="0" y="1103313"/>
            <a:ext cx="5051425" cy="5073650"/>
          </a:xfrm>
        </p:spPr>
        <p:txBody>
          <a:bodyPr>
            <a:noAutofit/>
          </a:bodyPr>
          <a:lstStyle/>
          <a:p>
            <a:r>
              <a:rPr lang="lt-LT" sz="2000" dirty="0" err="1"/>
              <a:t>The</a:t>
            </a:r>
            <a:r>
              <a:rPr lang="lt-LT" sz="2000" dirty="0"/>
              <a:t> Dragon </a:t>
            </a:r>
            <a:r>
              <a:rPr lang="lt-LT" sz="2000" dirty="0" err="1"/>
              <a:t>blood</a:t>
            </a:r>
            <a:r>
              <a:rPr lang="lt-LT" sz="2000" dirty="0"/>
              <a:t> </a:t>
            </a:r>
            <a:r>
              <a:rPr lang="lt-LT" sz="2000" dirty="0" err="1"/>
              <a:t>tree</a:t>
            </a:r>
            <a:r>
              <a:rPr lang="lt-LT" sz="2000" dirty="0"/>
              <a:t> (Drakono kraujo medis) tikriausiai yra pats žymiausias ir reikšmingiausias augalas visoje </a:t>
            </a:r>
            <a:r>
              <a:rPr lang="lt-LT" sz="2000" dirty="0" err="1"/>
              <a:t>Sokotros</a:t>
            </a:r>
            <a:r>
              <a:rPr lang="lt-LT" sz="2000" dirty="0"/>
              <a:t> saloje. </a:t>
            </a:r>
            <a:endParaRPr lang="lt-LT" sz="2000" dirty="0" smtClean="0"/>
          </a:p>
          <a:p>
            <a:r>
              <a:rPr lang="lt-LT" sz="2000" dirty="0" smtClean="0"/>
              <a:t>Medis </a:t>
            </a:r>
            <a:r>
              <a:rPr lang="lt-LT" sz="2000" dirty="0"/>
              <a:t>stebina savo unikalia ir keista išvaizda – jo forma primena apverstą skėtį</a:t>
            </a:r>
            <a:r>
              <a:rPr lang="lt-LT" sz="2000" dirty="0" smtClean="0"/>
              <a:t>.</a:t>
            </a:r>
          </a:p>
          <a:p>
            <a:r>
              <a:rPr lang="lt-LT" sz="2000" dirty="0" smtClean="0"/>
              <a:t> </a:t>
            </a:r>
            <a:r>
              <a:rPr lang="lt-LT" sz="2000" dirty="0"/>
              <a:t>Keista medžio forma jam padeda išgyventi sausros laikotarpius. Tanki karūna, atrodanti kaip skėtis, suteikia medžiui pavėsį ir taip apsaugo jį nuo drėgmės išgaravimo. </a:t>
            </a:r>
            <a:endParaRPr lang="lt-LT" sz="2000" dirty="0" smtClean="0"/>
          </a:p>
          <a:p>
            <a:r>
              <a:rPr lang="lt-LT" sz="2000" dirty="0" smtClean="0"/>
              <a:t>„</a:t>
            </a:r>
            <a:r>
              <a:rPr lang="lt-LT" sz="2000" dirty="0"/>
              <a:t>Drakono kraujo“ vardą šis medis įgavo dėl savo tamsiai raudonos spalvos sakų.</a:t>
            </a:r>
          </a:p>
        </p:txBody>
      </p:sp>
      <p:pic>
        <p:nvPicPr>
          <p:cNvPr id="14338" name="Picture 2" descr="Drakono kraujo med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02659"/>
            <a:ext cx="6096000" cy="563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0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3913188" cy="1325563"/>
          </a:xfrm>
        </p:spPr>
        <p:txBody>
          <a:bodyPr/>
          <a:lstStyle/>
          <a:p>
            <a:r>
              <a:rPr lang="lt-LT" dirty="0" smtClean="0"/>
              <a:t>Sekvoja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5791200" cy="4351338"/>
          </a:xfrm>
        </p:spPr>
        <p:txBody>
          <a:bodyPr>
            <a:normAutofit/>
          </a:bodyPr>
          <a:lstStyle/>
          <a:p>
            <a:r>
              <a:rPr lang="lt-LT" dirty="0" smtClean="0"/>
              <a:t>General </a:t>
            </a:r>
            <a:r>
              <a:rPr lang="lt-LT" dirty="0" err="1"/>
              <a:t>Sherman</a:t>
            </a:r>
            <a:r>
              <a:rPr lang="lt-LT" dirty="0"/>
              <a:t> (Generolas </a:t>
            </a:r>
            <a:r>
              <a:rPr lang="lt-LT" dirty="0" err="1"/>
              <a:t>Shermanas</a:t>
            </a:r>
            <a:r>
              <a:rPr lang="lt-LT" dirty="0"/>
              <a:t>) – tai milžiniška sekvoja, auganti Sekvojų nacionaliniame parke Kalifornijoje. </a:t>
            </a:r>
            <a:endParaRPr lang="lt-LT" dirty="0" smtClean="0"/>
          </a:p>
          <a:p>
            <a:r>
              <a:rPr lang="lt-LT" dirty="0" smtClean="0"/>
              <a:t>Garsūs </a:t>
            </a:r>
            <a:r>
              <a:rPr lang="lt-LT" dirty="0"/>
              <a:t>šio miško medžiai yra laikomi didžiausiais visame pasaulyje</a:t>
            </a:r>
            <a:r>
              <a:rPr lang="lt-LT" dirty="0" smtClean="0"/>
              <a:t>.</a:t>
            </a:r>
          </a:p>
          <a:p>
            <a:r>
              <a:rPr lang="lt-LT" dirty="0" smtClean="0"/>
              <a:t> </a:t>
            </a:r>
            <a:r>
              <a:rPr lang="lt-LT" dirty="0"/>
              <a:t>Be kita ko, jei matuotume aukštį, tai 5 iš 10 aukščiausių pasaulio medžių būtų būtent šiame miške. </a:t>
            </a:r>
            <a:endParaRPr lang="lt-LT" dirty="0" smtClean="0"/>
          </a:p>
          <a:p>
            <a:r>
              <a:rPr lang="lt-LT" dirty="0" smtClean="0"/>
              <a:t>Didžiausias </a:t>
            </a:r>
            <a:r>
              <a:rPr lang="lt-LT" dirty="0"/>
              <a:t>iš jų 11 metrų </a:t>
            </a:r>
            <a:r>
              <a:rPr lang="lt-LT" dirty="0" smtClean="0"/>
              <a:t>skersmuo ties </a:t>
            </a:r>
            <a:r>
              <a:rPr lang="lt-LT" dirty="0"/>
              <a:t>pagrindu Generolas </a:t>
            </a:r>
            <a:r>
              <a:rPr lang="lt-LT" dirty="0" err="1"/>
              <a:t>Shermanas</a:t>
            </a:r>
            <a:r>
              <a:rPr lang="lt-LT" dirty="0"/>
              <a:t>. </a:t>
            </a:r>
            <a:endParaRPr lang="lt-LT" dirty="0" smtClean="0"/>
          </a:p>
          <a:p>
            <a:r>
              <a:rPr lang="lt-LT" dirty="0" smtClean="0"/>
              <a:t>Tikima</a:t>
            </a:r>
            <a:r>
              <a:rPr lang="lt-LT" dirty="0"/>
              <a:t>, kad medžiui gali būti jau 2300-2700 metų.</a:t>
            </a:r>
          </a:p>
        </p:txBody>
      </p:sp>
      <p:pic>
        <p:nvPicPr>
          <p:cNvPr id="15362" name="Picture 2" descr="http://www.stasys.igs.lt/wp-content/uploads/2015/04/Generolas-Sherman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389" y="0"/>
            <a:ext cx="5695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9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Baobabų prospektas, Madagaskaras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243292"/>
            <a:ext cx="4823012" cy="4933671"/>
          </a:xfrm>
        </p:spPr>
        <p:txBody>
          <a:bodyPr>
            <a:normAutofit fontScale="77500" lnSpcReduction="20000"/>
          </a:bodyPr>
          <a:lstStyle/>
          <a:p>
            <a:r>
              <a:rPr lang="lt-LT" sz="2300" dirty="0" err="1"/>
              <a:t>The</a:t>
            </a:r>
            <a:r>
              <a:rPr lang="lt-LT" sz="2300" dirty="0"/>
              <a:t> </a:t>
            </a:r>
            <a:r>
              <a:rPr lang="lt-LT" sz="2300" dirty="0" err="1"/>
              <a:t>Avenue</a:t>
            </a:r>
            <a:r>
              <a:rPr lang="lt-LT" sz="2300" dirty="0"/>
              <a:t> </a:t>
            </a:r>
            <a:r>
              <a:rPr lang="lt-LT" sz="2300" dirty="0" err="1"/>
              <a:t>of</a:t>
            </a:r>
            <a:r>
              <a:rPr lang="lt-LT" sz="2300" dirty="0"/>
              <a:t> </a:t>
            </a:r>
            <a:r>
              <a:rPr lang="lt-LT" sz="2300" dirty="0" err="1"/>
              <a:t>the</a:t>
            </a:r>
            <a:r>
              <a:rPr lang="lt-LT" sz="2300" dirty="0"/>
              <a:t> </a:t>
            </a:r>
            <a:r>
              <a:rPr lang="lt-LT" sz="2300" dirty="0" err="1"/>
              <a:t>Baobabs</a:t>
            </a:r>
            <a:r>
              <a:rPr lang="lt-LT" sz="2300" dirty="0"/>
              <a:t> (Baobabų prospektas) – taip vadinama garsių medžių grupė, išsirikiavusi palei dulkėtą kelią tarp </a:t>
            </a:r>
            <a:r>
              <a:rPr lang="lt-LT" sz="2300" dirty="0" err="1"/>
              <a:t>Morondavos</a:t>
            </a:r>
            <a:r>
              <a:rPr lang="lt-LT" sz="2300" dirty="0"/>
              <a:t> ir </a:t>
            </a:r>
            <a:r>
              <a:rPr lang="lt-LT" sz="2300" dirty="0" err="1"/>
              <a:t>Beloni</a:t>
            </a:r>
            <a:r>
              <a:rPr lang="lt-LT" sz="2300" dirty="0"/>
              <a:t> </a:t>
            </a:r>
            <a:r>
              <a:rPr lang="lt-LT" sz="2300" dirty="0" err="1"/>
              <a:t>Tsiribihina</a:t>
            </a:r>
            <a:r>
              <a:rPr lang="lt-LT" sz="2300" dirty="0"/>
              <a:t> vakarų Madagaskare. </a:t>
            </a:r>
            <a:endParaRPr lang="lt-LT" sz="2300" dirty="0" smtClean="0"/>
          </a:p>
          <a:p>
            <a:r>
              <a:rPr lang="lt-LT" sz="2300" dirty="0" smtClean="0"/>
              <a:t>Nepakartojamas </a:t>
            </a:r>
            <a:r>
              <a:rPr lang="lt-LT" sz="2300" dirty="0"/>
              <a:t>peizažas, kurį sukuria šie medžiai traukia keliautojus iš viso pasaulio, todėl tai viena žinomiausių ir </a:t>
            </a:r>
            <a:r>
              <a:rPr lang="lt-LT" sz="2300" dirty="0" err="1"/>
              <a:t>lankomiausių</a:t>
            </a:r>
            <a:r>
              <a:rPr lang="lt-LT" sz="2300" dirty="0"/>
              <a:t> vietovių regione</a:t>
            </a:r>
            <a:r>
              <a:rPr lang="lt-LT" sz="2300" dirty="0" smtClean="0"/>
              <a:t>.</a:t>
            </a:r>
          </a:p>
          <a:p>
            <a:r>
              <a:rPr lang="lt-LT" sz="2300" dirty="0" smtClean="0"/>
              <a:t> </a:t>
            </a:r>
            <a:r>
              <a:rPr lang="lt-LT" sz="2300" dirty="0"/>
              <a:t>Baobabų medžiai, kurių amžius siekia iki 800 metų, savaime neatsirado iš niekur tuščioje, gana nederlingoje, krūmais apaugusioje žemėje, jų tėvynė – atogrąžų miškai. </a:t>
            </a:r>
            <a:endParaRPr lang="lt-LT" sz="2300" dirty="0" smtClean="0"/>
          </a:p>
          <a:p>
            <a:r>
              <a:rPr lang="lt-LT" sz="2300" dirty="0" smtClean="0"/>
              <a:t>Metams </a:t>
            </a:r>
            <a:r>
              <a:rPr lang="lt-LT" sz="2300" dirty="0"/>
              <a:t>bėgant, miestai šiame regione plėtėsi ir žmonės kirto medžius, valė dirvą žemės ūkiui, palikdami joje tik garsiuosius baobabų medžius.</a:t>
            </a:r>
          </a:p>
          <a:p>
            <a:r>
              <a:rPr lang="lt-LT" sz="2300" dirty="0"/>
              <a:t> </a:t>
            </a:r>
          </a:p>
          <a:p>
            <a:endParaRPr lang="lt-LT" dirty="0"/>
          </a:p>
        </p:txBody>
      </p:sp>
      <p:pic>
        <p:nvPicPr>
          <p:cNvPr id="16386" name="Picture 2" descr="Baobabų prospek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306" y="1243292"/>
            <a:ext cx="6427694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6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Gyvenimo medis, Bahreinas</a:t>
            </a:r>
            <a:br>
              <a:rPr lang="lt-LT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825625"/>
            <a:ext cx="4796118" cy="4351338"/>
          </a:xfrm>
        </p:spPr>
        <p:txBody>
          <a:bodyPr>
            <a:normAutofit fontScale="92500" lnSpcReduction="10000"/>
          </a:bodyPr>
          <a:lstStyle/>
          <a:p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Tree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Life</a:t>
            </a:r>
            <a:r>
              <a:rPr lang="lt-LT" dirty="0"/>
              <a:t> (Gyvenimo medis) auga Bahreine. </a:t>
            </a:r>
            <a:endParaRPr lang="lt-LT" dirty="0" smtClean="0"/>
          </a:p>
          <a:p>
            <a:r>
              <a:rPr lang="lt-LT" dirty="0" smtClean="0"/>
              <a:t>Tai </a:t>
            </a:r>
            <a:r>
              <a:rPr lang="lt-LT" dirty="0" err="1"/>
              <a:t>meskito</a:t>
            </a:r>
            <a:r>
              <a:rPr lang="lt-LT" dirty="0"/>
              <a:t> medis augantis dykumos viduryje. </a:t>
            </a:r>
            <a:endParaRPr lang="lt-LT" dirty="0" smtClean="0"/>
          </a:p>
          <a:p>
            <a:r>
              <a:rPr lang="lt-LT" dirty="0" smtClean="0"/>
              <a:t>Sakoma</a:t>
            </a:r>
            <a:r>
              <a:rPr lang="lt-LT" dirty="0"/>
              <a:t>, kad medžio amžius siekia 400-500 metų. </a:t>
            </a:r>
            <a:endParaRPr lang="lt-LT" dirty="0" smtClean="0"/>
          </a:p>
          <a:p>
            <a:r>
              <a:rPr lang="lt-LT" dirty="0" smtClean="0"/>
              <a:t>Jo </a:t>
            </a:r>
            <a:r>
              <a:rPr lang="lt-LT" dirty="0"/>
              <a:t>ilgos šaknys tikriausiai yra radusios požeminį šaltinį, iš kurio ir semiasi jėgų augti ir žaliuoti</a:t>
            </a:r>
            <a:r>
              <a:rPr lang="lt-LT" dirty="0" smtClean="0"/>
              <a:t>.</a:t>
            </a:r>
          </a:p>
          <a:p>
            <a:r>
              <a:rPr lang="lt-LT" dirty="0" smtClean="0"/>
              <a:t> </a:t>
            </a:r>
            <a:r>
              <a:rPr lang="lt-LT" dirty="0"/>
              <a:t>Tačiau vis vien šis medis laikomas stebuklu, nes tai vienintelis gyvas augalas negyvų ir kaitrių smėlynų viduryje. </a:t>
            </a:r>
            <a:endParaRPr lang="lt-LT" dirty="0" smtClean="0"/>
          </a:p>
          <a:p>
            <a:r>
              <a:rPr lang="lt-LT" dirty="0" smtClean="0"/>
              <a:t>Vietos </a:t>
            </a:r>
            <a:r>
              <a:rPr lang="lt-LT" dirty="0"/>
              <a:t>gyventojai tiki, jog būtent čia, prie šio medžio praeityje viešėjo Rojaus sodas.</a:t>
            </a:r>
          </a:p>
        </p:txBody>
      </p:sp>
      <p:pic>
        <p:nvPicPr>
          <p:cNvPr id="17410" name="Picture 2" descr="Gyvenimo med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810" y="1576761"/>
            <a:ext cx="55245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98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Garsiausias Lietuvos medis – </a:t>
            </a:r>
            <a:r>
              <a:rPr lang="lt-LT" b="1" dirty="0"/>
              <a:t>Stelmužės ąžuolas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825625"/>
            <a:ext cx="5266765" cy="4351338"/>
          </a:xfrm>
        </p:spPr>
        <p:txBody>
          <a:bodyPr>
            <a:normAutofit/>
          </a:bodyPr>
          <a:lstStyle/>
          <a:p>
            <a:r>
              <a:rPr lang="lt-LT" dirty="0" smtClean="0"/>
              <a:t>Ąžuolui jau </a:t>
            </a:r>
            <a:r>
              <a:rPr lang="lt-LT" dirty="0"/>
              <a:t>netoli 1500 metų, jo skersmuo siekia 3,5 m, o apimtis prie žemės 13 m (kamienui apimti reikia 8-9 vyrų), tuo metu medžio aukštis – 23 m</a:t>
            </a:r>
            <a:r>
              <a:rPr lang="lt-LT" dirty="0" smtClean="0"/>
              <a:t>.</a:t>
            </a:r>
          </a:p>
          <a:p>
            <a:r>
              <a:rPr lang="lt-LT" dirty="0" smtClean="0"/>
              <a:t> </a:t>
            </a:r>
            <a:r>
              <a:rPr lang="lt-LT" dirty="0"/>
              <a:t>Deja, šiuo metu Stelmužės ąžuolo būklė yra sunki</a:t>
            </a:r>
            <a:r>
              <a:rPr lang="lt-LT" dirty="0" smtClean="0"/>
              <a:t>.</a:t>
            </a:r>
          </a:p>
          <a:p>
            <a:r>
              <a:rPr lang="lt-LT" dirty="0" smtClean="0"/>
              <a:t> </a:t>
            </a:r>
            <a:r>
              <a:rPr lang="lt-LT" dirty="0"/>
              <a:t>Senasis medis yra apniktas infekcijų, įvairių rūšių grybų, dumblių ir samanų. </a:t>
            </a:r>
            <a:endParaRPr lang="lt-LT" dirty="0" smtClean="0"/>
          </a:p>
          <a:p>
            <a:r>
              <a:rPr lang="lt-LT" dirty="0" smtClean="0"/>
              <a:t>Medienos </a:t>
            </a:r>
            <a:r>
              <a:rPr lang="lt-LT" dirty="0"/>
              <a:t>ląstelės pasenusios, sunkiai atsinaujina, todėl nežinia, kiek dar laiko Lietuva galės džiaugtis savo garsiausiu medžiu.</a:t>
            </a:r>
          </a:p>
        </p:txBody>
      </p:sp>
      <p:pic>
        <p:nvPicPr>
          <p:cNvPr id="18434" name="Picture 2" descr="Stelmužės ąžuo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645" y="1825625"/>
            <a:ext cx="55245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2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 idx="4294967295"/>
          </p:nvPr>
        </p:nvSpPr>
        <p:spPr>
          <a:xfrm>
            <a:off x="1676400" y="365125"/>
            <a:ext cx="10515600" cy="1325563"/>
          </a:xfrm>
        </p:spPr>
        <p:txBody>
          <a:bodyPr>
            <a:normAutofit/>
          </a:bodyPr>
          <a:lstStyle/>
          <a:p>
            <a:r>
              <a:rPr lang="lt-LT" dirty="0"/>
              <a:t>Elektros impulsų gaminimas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4294967295"/>
          </p:nvPr>
        </p:nvSpPr>
        <p:spPr>
          <a:xfrm>
            <a:off x="0" y="2505075"/>
            <a:ext cx="5157788" cy="3684588"/>
          </a:xfrm>
        </p:spPr>
        <p:txBody>
          <a:bodyPr>
            <a:normAutofit/>
          </a:bodyPr>
          <a:lstStyle/>
          <a:p>
            <a:r>
              <a:rPr lang="lt-LT" dirty="0"/>
              <a:t>Neįtikėtinas faktas – žmogaus smegenys per dieną pasiunčia daugiau elektrinių impulsų nei visi pasaulio mobilieji telefonai kartu sudėjus.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>Visą straipsnį galite rasti </a:t>
            </a:r>
            <a:r>
              <a:rPr lang="lt-LT" dirty="0">
                <a:hlinkClick r:id="rId2"/>
              </a:rPr>
              <a:t>http://www.tv3.lt/naujiena/764793/15-stulbinanciu-faktu-apie-zmones</a:t>
            </a:r>
            <a:endParaRPr lang="lt-LT" dirty="0"/>
          </a:p>
        </p:txBody>
      </p:sp>
      <p:pic>
        <p:nvPicPr>
          <p:cNvPr id="1026" name="Picture 2" descr="Smegenys (Wikimedia Commons nuotr. 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90689"/>
            <a:ext cx="5183187" cy="449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93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392207" cy="1320800"/>
          </a:xfrm>
        </p:spPr>
        <p:txBody>
          <a:bodyPr>
            <a:normAutofit fontScale="90000"/>
          </a:bodyPr>
          <a:lstStyle/>
          <a:p>
            <a:r>
              <a:rPr lang="lt-LT" b="1" dirty="0" err="1"/>
              <a:t>Tabernaso</a:t>
            </a:r>
            <a:r>
              <a:rPr lang="lt-LT" b="1" dirty="0"/>
              <a:t> dykuma – vienintelė Europoje</a:t>
            </a:r>
            <a:br>
              <a:rPr lang="lt-LT" b="1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1" y="1825625"/>
            <a:ext cx="3888346" cy="4351338"/>
          </a:xfrm>
        </p:spPr>
        <p:txBody>
          <a:bodyPr>
            <a:normAutofit/>
          </a:bodyPr>
          <a:lstStyle/>
          <a:p>
            <a:r>
              <a:rPr lang="lt-LT" b="1" dirty="0" err="1" smtClean="0"/>
              <a:t>Tabernaso</a:t>
            </a:r>
            <a:r>
              <a:rPr lang="lt-LT" b="1" dirty="0" smtClean="0"/>
              <a:t> </a:t>
            </a:r>
            <a:r>
              <a:rPr lang="lt-LT" b="1" dirty="0"/>
              <a:t>dykuma</a:t>
            </a:r>
            <a:r>
              <a:rPr lang="lt-LT" dirty="0"/>
              <a:t> – dykuma Ispanijoje, </a:t>
            </a:r>
            <a:r>
              <a:rPr lang="lt-LT" dirty="0" err="1"/>
              <a:t>Almerijos</a:t>
            </a:r>
            <a:r>
              <a:rPr lang="lt-LT" dirty="0"/>
              <a:t> provincijoje, 30 km į šiaurę nuo provincijos sostinės </a:t>
            </a:r>
            <a:r>
              <a:rPr lang="lt-LT" dirty="0" err="1"/>
              <a:t>Almerijos</a:t>
            </a:r>
            <a:r>
              <a:rPr lang="lt-LT" dirty="0"/>
              <a:t>, </a:t>
            </a:r>
            <a:r>
              <a:rPr lang="lt-LT" dirty="0" err="1"/>
              <a:t>Tabernaso</a:t>
            </a:r>
            <a:r>
              <a:rPr lang="lt-LT" dirty="0"/>
              <a:t> municipalitete. </a:t>
            </a:r>
            <a:endParaRPr lang="lt-LT" dirty="0" smtClean="0"/>
          </a:p>
          <a:p>
            <a:r>
              <a:rPr lang="lt-LT" dirty="0" smtClean="0"/>
              <a:t> Dykuma yra </a:t>
            </a:r>
            <a:r>
              <a:rPr lang="lt-LT" dirty="0"/>
              <a:t>saugoma teritorija (apie 280 km²).</a:t>
            </a:r>
          </a:p>
        </p:txBody>
      </p:sp>
      <p:pic>
        <p:nvPicPr>
          <p:cNvPr id="6146" name="Picture 2" descr="http://zinau.eu/wp-content/uploads/2012/06/krastovaizdis-almerijos-provincijoje-ispanijo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407" y="0"/>
            <a:ext cx="6477000" cy="281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ravel.mthai.com/wp-content/uploads/2013/11/large_map-of-spai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407" y="2770094"/>
            <a:ext cx="6477000" cy="408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17859" y="572844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T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789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/>
              <a:t>Įspūdingiausios deimantų </a:t>
            </a:r>
            <a:r>
              <a:rPr lang="lt-LT" b="1" dirty="0" smtClean="0"/>
              <a:t>kasykla Rusijoje</a:t>
            </a:r>
            <a:r>
              <a:rPr lang="lt-LT" b="1" dirty="0"/>
              <a:t/>
            </a:r>
            <a:br>
              <a:rPr lang="lt-LT" b="1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825625"/>
            <a:ext cx="4809565" cy="4351338"/>
          </a:xfrm>
        </p:spPr>
        <p:txBody>
          <a:bodyPr>
            <a:normAutofit fontScale="92500" lnSpcReduction="20000"/>
          </a:bodyPr>
          <a:lstStyle/>
          <a:p>
            <a:r>
              <a:rPr lang="lt-LT" sz="2000" dirty="0" err="1"/>
              <a:t>Mirnyj</a:t>
            </a:r>
            <a:r>
              <a:rPr lang="lt-LT" sz="2000" dirty="0"/>
              <a:t>, rytų Sibire 1956 m. įkurta pirmoji Rusijos kasykla, kai dabartinėje jos teritorijoje mokslininkai Jurijus </a:t>
            </a:r>
            <a:r>
              <a:rPr lang="lt-LT" sz="2000" dirty="0" err="1"/>
              <a:t>Chabardinas</a:t>
            </a:r>
            <a:r>
              <a:rPr lang="lt-LT" sz="2000" dirty="0"/>
              <a:t>, </a:t>
            </a:r>
            <a:r>
              <a:rPr lang="lt-LT" sz="2000" dirty="0" err="1"/>
              <a:t>Jekaterina</a:t>
            </a:r>
            <a:r>
              <a:rPr lang="lt-LT" sz="2000" dirty="0"/>
              <a:t> </a:t>
            </a:r>
            <a:r>
              <a:rPr lang="lt-LT" sz="2000" dirty="0" err="1"/>
              <a:t>Elagina</a:t>
            </a:r>
            <a:r>
              <a:rPr lang="lt-LT" sz="2000" dirty="0"/>
              <a:t> ir V. </a:t>
            </a:r>
            <a:r>
              <a:rPr lang="lt-LT" sz="2000" dirty="0" err="1"/>
              <a:t>Avdejenko</a:t>
            </a:r>
            <a:r>
              <a:rPr lang="lt-LT" sz="2000" dirty="0"/>
              <a:t> per savo ekspediciją rado deimantų</a:t>
            </a:r>
            <a:r>
              <a:rPr lang="lt-LT" sz="2000" dirty="0" smtClean="0"/>
              <a:t>.</a:t>
            </a:r>
          </a:p>
          <a:p>
            <a:r>
              <a:rPr lang="lt-LT" sz="2000" dirty="0" smtClean="0"/>
              <a:t> </a:t>
            </a:r>
            <a:r>
              <a:rPr lang="lt-LT" sz="2000" dirty="0"/>
              <a:t>Kasykla tokia gili, kad net aplinkui esančioje oro erdvėje draudžiama skraidyti sraigtasparniams, nes yra žinoma atvejų, kai šie buvo įtraukti į kasyklą oro srovių. </a:t>
            </a:r>
            <a:endParaRPr lang="lt-LT" sz="2000" dirty="0" smtClean="0"/>
          </a:p>
          <a:p>
            <a:r>
              <a:rPr lang="lt-LT" sz="2000" dirty="0" smtClean="0"/>
              <a:t>525 </a:t>
            </a:r>
            <a:r>
              <a:rPr lang="lt-LT" sz="2000" dirty="0"/>
              <a:t>m gylio, 1200 m diametro kasykloje didžiulis sunkvežimis atrodo lyg mažutis taškelis kasyklos pakraščiuose. </a:t>
            </a:r>
            <a:endParaRPr lang="lt-LT" sz="2000" dirty="0" smtClean="0"/>
          </a:p>
          <a:p>
            <a:r>
              <a:rPr lang="lt-LT" sz="2000" dirty="0" smtClean="0"/>
              <a:t>Uždaryta </a:t>
            </a:r>
            <a:r>
              <a:rPr lang="lt-LT" sz="2000" dirty="0"/>
              <a:t>2004 </a:t>
            </a:r>
            <a:r>
              <a:rPr lang="lt-LT" sz="2000" dirty="0" smtClean="0"/>
              <a:t>m .</a:t>
            </a:r>
            <a:endParaRPr lang="lt-LT" sz="2000" dirty="0"/>
          </a:p>
        </p:txBody>
      </p:sp>
      <p:pic>
        <p:nvPicPr>
          <p:cNvPr id="7170" name="Picture 2" descr="http://www.auksarankes.lt/sites/default/files/resize/20100609/450/1-501x3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57" y="1690688"/>
            <a:ext cx="4772025" cy="393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lt-LT" b="1" dirty="0"/>
              <a:t>Pavojingiausi pasaulio kalnai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825625"/>
            <a:ext cx="4339107" cy="2785012"/>
          </a:xfrm>
        </p:spPr>
        <p:txBody>
          <a:bodyPr>
            <a:normAutofit/>
          </a:bodyPr>
          <a:lstStyle/>
          <a:p>
            <a:r>
              <a:rPr lang="lt-LT" dirty="0"/>
              <a:t>Šis kalnas vadinasi </a:t>
            </a:r>
            <a:r>
              <a:rPr lang="lt-LT" dirty="0" err="1"/>
              <a:t>Baintha</a:t>
            </a:r>
            <a:r>
              <a:rPr lang="lt-LT" dirty="0"/>
              <a:t> </a:t>
            </a:r>
            <a:r>
              <a:rPr lang="lt-LT" dirty="0" err="1"/>
              <a:t>Brakk</a:t>
            </a:r>
            <a:r>
              <a:rPr lang="lt-LT" dirty="0"/>
              <a:t>. Jis yra šiaurės Pakistane. Į jo viršūnę alpinistai užkopė tik dukart, vieną 1977, kitą 2001 metais. </a:t>
            </a:r>
            <a:endParaRPr lang="lt-LT" dirty="0" smtClean="0"/>
          </a:p>
          <a:p>
            <a:r>
              <a:rPr lang="lt-LT" dirty="0" smtClean="0"/>
              <a:t>Jis </a:t>
            </a:r>
            <a:r>
              <a:rPr lang="lt-LT" dirty="0"/>
              <a:t>labai pavojingas ir sunkus </a:t>
            </a:r>
            <a:r>
              <a:rPr lang="lt-LT" dirty="0" smtClean="0"/>
              <a:t>užkopti, </a:t>
            </a:r>
            <a:r>
              <a:rPr lang="lt-LT" dirty="0"/>
              <a:t>nes yra labai status, jo aukštis yra virš </a:t>
            </a:r>
            <a:r>
              <a:rPr lang="lt-LT" dirty="0" smtClean="0"/>
              <a:t>7 km</a:t>
            </a:r>
            <a:r>
              <a:rPr lang="lt-LT" dirty="0"/>
              <a:t>, o kalnas iškyla ne nuo žemės, o nuo </a:t>
            </a:r>
            <a:r>
              <a:rPr lang="lt-LT" dirty="0" smtClean="0"/>
              <a:t>ledyno.</a:t>
            </a:r>
            <a:endParaRPr lang="lt-LT" dirty="0"/>
          </a:p>
        </p:txBody>
      </p:sp>
      <p:pic>
        <p:nvPicPr>
          <p:cNvPr id="8194" name="Picture 2" descr="http://www.greenpacks.org/wp-content/uploads/2008/12/baintha-brakk-camp-near-snow-l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47625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3124200"/>
            <a:ext cx="4762499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80147" y="203760"/>
            <a:ext cx="10515600" cy="1325563"/>
          </a:xfrm>
        </p:spPr>
        <p:txBody>
          <a:bodyPr/>
          <a:lstStyle/>
          <a:p>
            <a:r>
              <a:rPr lang="lt-LT" b="1" dirty="0" smtClean="0"/>
              <a:t>Pavojingiausi pasaulio kalnai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825625"/>
            <a:ext cx="4096871" cy="4351338"/>
          </a:xfrm>
        </p:spPr>
        <p:txBody>
          <a:bodyPr>
            <a:normAutofit/>
          </a:bodyPr>
          <a:lstStyle/>
          <a:p>
            <a:r>
              <a:rPr lang="lt-LT" dirty="0" err="1"/>
              <a:t>Annapurna</a:t>
            </a:r>
            <a:r>
              <a:rPr lang="lt-LT" dirty="0"/>
              <a:t> yra kalnų blokas Himalajuose, su </a:t>
            </a:r>
            <a:r>
              <a:rPr lang="lt-LT" dirty="0" smtClean="0"/>
              <a:t>šešiomis viršūnėmis. </a:t>
            </a:r>
          </a:p>
          <a:p>
            <a:r>
              <a:rPr lang="lt-LT" dirty="0" smtClean="0"/>
              <a:t>Nuo </a:t>
            </a:r>
            <a:r>
              <a:rPr lang="lt-LT" dirty="0"/>
              <a:t>1950 (kai į jį </a:t>
            </a:r>
            <a:r>
              <a:rPr lang="lt-LT" dirty="0" smtClean="0"/>
              <a:t>pirmąkart </a:t>
            </a:r>
            <a:r>
              <a:rPr lang="lt-LT" dirty="0"/>
              <a:t>užkopė), į </a:t>
            </a:r>
            <a:r>
              <a:rPr lang="lt-LT" dirty="0" smtClean="0"/>
              <a:t> kalną lipo </a:t>
            </a:r>
            <a:r>
              <a:rPr lang="lt-LT" dirty="0"/>
              <a:t>130 alpinistų, iš kurių 53 negrįžo. </a:t>
            </a:r>
            <a:endParaRPr lang="lt-LT" dirty="0" smtClean="0"/>
          </a:p>
          <a:p>
            <a:r>
              <a:rPr lang="lt-LT" dirty="0" smtClean="0"/>
              <a:t>Tai </a:t>
            </a:r>
            <a:r>
              <a:rPr lang="lt-LT" dirty="0"/>
              <a:t>vienas mirtingiausių kalnų pasaulyje.</a:t>
            </a:r>
          </a:p>
        </p:txBody>
      </p:sp>
      <p:pic>
        <p:nvPicPr>
          <p:cNvPr id="9218" name="Picture 2" descr="http://www.greenpacks.org/wp-content/uploads/2008/12/anapurna-mount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8039"/>
            <a:ext cx="5372100" cy="411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0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777753" cy="1325563"/>
          </a:xfrm>
        </p:spPr>
        <p:txBody>
          <a:bodyPr/>
          <a:lstStyle/>
          <a:p>
            <a:r>
              <a:rPr lang="lt-LT" b="1" dirty="0" smtClean="0"/>
              <a:t>Pavojingiausi pasaulio kalnai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825625"/>
            <a:ext cx="3682285" cy="4351338"/>
          </a:xfrm>
        </p:spPr>
        <p:txBody>
          <a:bodyPr>
            <a:normAutofit/>
          </a:bodyPr>
          <a:lstStyle/>
          <a:p>
            <a:r>
              <a:rPr lang="lt-LT" dirty="0">
                <a:solidFill>
                  <a:schemeClr val="tx1"/>
                </a:solidFill>
              </a:rPr>
              <a:t>Everestas</a:t>
            </a:r>
            <a:r>
              <a:rPr lang="lt-LT" dirty="0" smtClean="0">
                <a:solidFill>
                  <a:schemeClr val="tx1"/>
                </a:solidFill>
              </a:rPr>
              <a:t>.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 </a:t>
            </a:r>
            <a:r>
              <a:rPr lang="lt-LT" dirty="0">
                <a:solidFill>
                  <a:schemeClr val="tx1"/>
                </a:solidFill>
              </a:rPr>
              <a:t>Į juos labai sunku </a:t>
            </a:r>
            <a:r>
              <a:rPr lang="lt-LT" dirty="0" smtClean="0">
                <a:solidFill>
                  <a:schemeClr val="tx1"/>
                </a:solidFill>
              </a:rPr>
              <a:t>užlipti </a:t>
            </a:r>
            <a:r>
              <a:rPr lang="lt-LT" dirty="0">
                <a:solidFill>
                  <a:schemeClr val="tx1"/>
                </a:solidFill>
              </a:rPr>
              <a:t>dėl to, kad </a:t>
            </a:r>
            <a:r>
              <a:rPr lang="lt-LT" dirty="0" smtClean="0">
                <a:solidFill>
                  <a:schemeClr val="tx1"/>
                </a:solidFill>
              </a:rPr>
              <a:t>viršuje </a:t>
            </a:r>
            <a:r>
              <a:rPr lang="lt-LT" dirty="0">
                <a:solidFill>
                  <a:schemeClr val="tx1"/>
                </a:solidFill>
              </a:rPr>
              <a:t>trūksta oro, yra </a:t>
            </a:r>
            <a:r>
              <a:rPr lang="lt-LT" dirty="0" smtClean="0">
                <a:solidFill>
                  <a:schemeClr val="tx1"/>
                </a:solidFill>
              </a:rPr>
              <a:t> labai šalta </a:t>
            </a:r>
            <a:r>
              <a:rPr lang="lt-LT" dirty="0">
                <a:solidFill>
                  <a:schemeClr val="tx1"/>
                </a:solidFill>
              </a:rPr>
              <a:t>– galima </a:t>
            </a:r>
            <a:r>
              <a:rPr lang="lt-LT" dirty="0" smtClean="0">
                <a:solidFill>
                  <a:schemeClr val="tx1"/>
                </a:solidFill>
              </a:rPr>
              <a:t>nušalti </a:t>
            </a:r>
            <a:r>
              <a:rPr lang="lt-LT" dirty="0">
                <a:solidFill>
                  <a:schemeClr val="tx1"/>
                </a:solidFill>
              </a:rPr>
              <a:t>viską kas neapdengta </a:t>
            </a:r>
            <a:r>
              <a:rPr lang="lt-LT" dirty="0" smtClean="0">
                <a:solidFill>
                  <a:schemeClr val="tx1"/>
                </a:solidFill>
              </a:rPr>
              <a:t>medžiagomis. </a:t>
            </a:r>
          </a:p>
          <a:p>
            <a:r>
              <a:rPr lang="lt-LT" dirty="0" smtClean="0">
                <a:solidFill>
                  <a:schemeClr val="tx1"/>
                </a:solidFill>
              </a:rPr>
              <a:t>Everesto aukštis 1850 m.</a:t>
            </a:r>
          </a:p>
        </p:txBody>
      </p:sp>
      <p:pic>
        <p:nvPicPr>
          <p:cNvPr id="10242" name="Picture 2" descr="http://www.greenpacks.org/wp-content/uploads/2008/12/k2-mount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88" y="860481"/>
            <a:ext cx="4762500" cy="546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8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Elbrusas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825625"/>
            <a:ext cx="4043082" cy="4351338"/>
          </a:xfrm>
        </p:spPr>
        <p:txBody>
          <a:bodyPr>
            <a:normAutofit/>
          </a:bodyPr>
          <a:lstStyle/>
          <a:p>
            <a:r>
              <a:rPr lang="lt-LT" dirty="0"/>
              <a:t>Elbrusas – kalnas Kaukazo kalnuose, Rusijoje, netoli sienos su Gruzija</a:t>
            </a:r>
            <a:r>
              <a:rPr lang="lt-LT" dirty="0" smtClean="0"/>
              <a:t>.</a:t>
            </a:r>
          </a:p>
          <a:p>
            <a:r>
              <a:rPr lang="lt-LT" dirty="0" smtClean="0"/>
              <a:t> </a:t>
            </a:r>
            <a:r>
              <a:rPr lang="lt-LT" dirty="0"/>
              <a:t>Vakarinė Elbruso viršūnė, kurios aukštis siekia 5 642 metrus, yra laikomas aukščiausiu kalnu Europoje</a:t>
            </a:r>
            <a:r>
              <a:rPr lang="lt-LT" dirty="0" smtClean="0"/>
              <a:t>.</a:t>
            </a:r>
          </a:p>
          <a:p>
            <a:r>
              <a:rPr lang="lt-LT" dirty="0" smtClean="0"/>
              <a:t> </a:t>
            </a:r>
            <a:r>
              <a:rPr lang="lt-LT" dirty="0"/>
              <a:t>Rytinė viršūnė yra šiek tiek mažesnė – 5 621 m. </a:t>
            </a:r>
          </a:p>
        </p:txBody>
      </p:sp>
      <p:pic>
        <p:nvPicPr>
          <p:cNvPr id="11266" name="Picture 2" descr="http://alpinizmo.vikis.lt/wiki/upload/a/a2/Elbrusma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199" y="1690688"/>
            <a:ext cx="679132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Mirties slėnis</a:t>
            </a:r>
            <a:br>
              <a:rPr lang="lt-LT" b="1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77334" y="1596981"/>
            <a:ext cx="8596668" cy="4444382"/>
          </a:xfrm>
        </p:spPr>
        <p:txBody>
          <a:bodyPr>
            <a:normAutofit/>
          </a:bodyPr>
          <a:lstStyle/>
          <a:p>
            <a:r>
              <a:rPr lang="lt-LT" dirty="0"/>
              <a:t>Šiai dykumai priklauso net trys </a:t>
            </a:r>
            <a:r>
              <a:rPr lang="lt-LT" dirty="0" smtClean="0"/>
              <a:t>rekordai</a:t>
            </a:r>
            <a:r>
              <a:rPr lang="lt-LT" dirty="0"/>
              <a:t> – tai karščiausia, sausiausia ir žemiausia vieta visoje Šiaurės Amerikoje.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>Numirėlio perėja, Sausų Kaulų kanjonas, Laidotuvių kalnai. Kalifornijoje plytinčio Mirties slėnio vietovių pavadinimai skamba grėsmingai. Tai karščiausia ir sausiausią Šiaurės Amerikos vieta: kur vasarą svilinamai karšta, kur ištisi metai gali praslinkti be lašelio lietaus</a:t>
            </a:r>
            <a:r>
              <a:rPr lang="lt-LT" dirty="0" smtClean="0"/>
              <a:t>.</a:t>
            </a:r>
          </a:p>
          <a:p>
            <a:r>
              <a:rPr lang="lt-LT" dirty="0"/>
              <a:t>Vasaros dienomis termometro stulpelis reguliariai pakyla iki 43 °C. Čia net šešetą savaičių iš eilės temperatūra kasdien viršija 49 °C. Retos, tačiau smarkios liūtys užklumpa staiga ir užtvindo sukepusią žemę vandens ir purvo srovėmis.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>Mirties slėniui priklauso dar vienas rekordas – žemiausias slėnio taškas yra 86 m žemiau jūros lygio. Tai žemiausia vieta visame Šiaurės Amerikos žemyne. Įduba susidarė dideliam žemės luitui įsmukus žemyn, o šalia esanti žemė iškilo ir tapo kalnais. Šioje gilioje įduboje oras dar sausesnis ir karštesnis. Lietaus debesims ją pasiekti kliudo Siera Nevados kalnai.</a:t>
            </a:r>
          </a:p>
        </p:txBody>
      </p:sp>
    </p:spTree>
    <p:extLst>
      <p:ext uri="{BB962C8B-B14F-4D97-AF65-F5344CB8AC3E}">
        <p14:creationId xmlns:p14="http://schemas.microsoft.com/office/powerpoint/2010/main" val="25255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/>
          </a:bodyPr>
          <a:lstStyle/>
          <a:p>
            <a:r>
              <a:rPr lang="lt-LT" dirty="0" smtClean="0"/>
              <a:t>Mirties slėnis</a:t>
            </a:r>
            <a:endParaRPr lang="lt-LT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Teksto vietos rezervavimo ženklas 6"/>
          <p:cNvSpPr>
            <a:spLocks noGrp="1"/>
          </p:cNvSpPr>
          <p:nvPr>
            <p:ph type="body" sz="half" idx="2"/>
          </p:nvPr>
        </p:nvSpPr>
        <p:spPr>
          <a:xfrm>
            <a:off x="1" y="1027766"/>
            <a:ext cx="4137554" cy="5830234"/>
          </a:xfrm>
        </p:spPr>
        <p:txBody>
          <a:bodyPr>
            <a:normAutofit/>
          </a:bodyPr>
          <a:lstStyle/>
          <a:p>
            <a:r>
              <a:rPr lang="lt-LT" sz="1800" dirty="0"/>
              <a:t>Mirties slėnį 1849 m. atsitiktinai aptiko į Kaliforniją traukiantys aukso ieškotojai. Jie išsuko iš tako tikėdamiesi rasti trumpesnį kelią, tačiau, užuot ką nors laimėję, atsidūrė dykame, beveik bevandeniame slėnyje, iš kurio nebuvo matyti jokio kelio. </a:t>
            </a:r>
            <a:endParaRPr lang="lt-LT" sz="1800" dirty="0" smtClean="0"/>
          </a:p>
          <a:p>
            <a:r>
              <a:rPr lang="lt-LT" sz="1800" dirty="0" smtClean="0"/>
              <a:t>Viena </a:t>
            </a:r>
            <a:r>
              <a:rPr lang="lt-LT" sz="1800" dirty="0"/>
              <a:t>moteris vėliau parašė, kaip jos maži vaikai „kantriai iškentė šį pragarą, nors vargiai galėjo net prakalbėti – taip ištinę buvo jų lūpos ir liežuviai”. </a:t>
            </a:r>
            <a:endParaRPr lang="lt-LT" sz="1800" dirty="0" smtClean="0"/>
          </a:p>
          <a:p>
            <a:r>
              <a:rPr lang="lt-LT" sz="1800" dirty="0" smtClean="0"/>
              <a:t>Galiausiai </a:t>
            </a:r>
            <a:r>
              <a:rPr lang="lt-LT" sz="1800" dirty="0"/>
              <a:t>dviem laimingiesiems pavyko atrasti taką iš slėnio</a:t>
            </a:r>
            <a:r>
              <a:rPr lang="lt-LT" sz="1800" dirty="0" smtClean="0"/>
              <a:t>.</a:t>
            </a:r>
          </a:p>
          <a:p>
            <a:r>
              <a:rPr lang="lt-LT" sz="1800" dirty="0" smtClean="0"/>
              <a:t> </a:t>
            </a:r>
            <a:r>
              <a:rPr lang="lt-LT" sz="1800" dirty="0"/>
              <a:t>Būriui saugiai paliekant šią nesvetingą žemę, vienas jų atsisveikindamas ištarė: „Lik sveikas, Mirties slėni”.</a:t>
            </a:r>
          </a:p>
        </p:txBody>
      </p:sp>
      <p:pic>
        <p:nvPicPr>
          <p:cNvPr id="12290" name="Picture 2" descr="Mirties slėn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481" y="497541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650" y="4591444"/>
            <a:ext cx="1709924" cy="1117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07825" y="5029200"/>
            <a:ext cx="204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Mirties slėnis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906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4294967295"/>
          </p:nvPr>
        </p:nvSpPr>
        <p:spPr>
          <a:xfrm>
            <a:off x="0" y="1545465"/>
            <a:ext cx="3606085" cy="4631498"/>
          </a:xfrm>
        </p:spPr>
        <p:txBody>
          <a:bodyPr>
            <a:normAutofit/>
          </a:bodyPr>
          <a:lstStyle/>
          <a:p>
            <a:r>
              <a:rPr lang="lt-LT" dirty="0"/>
              <a:t>Lesotas, Vatikanas ir  San Marinas yra valstybės, kurias iš visų pusių supa tik viena šalis. </a:t>
            </a:r>
            <a:endParaRPr lang="lt-LT" dirty="0" smtClean="0"/>
          </a:p>
          <a:p>
            <a:r>
              <a:rPr lang="lt-LT" dirty="0" smtClean="0"/>
              <a:t>Lesotas </a:t>
            </a:r>
            <a:r>
              <a:rPr lang="lt-LT" dirty="0"/>
              <a:t>yra apsuptas  PAR, </a:t>
            </a:r>
            <a:endParaRPr lang="lt-LT" dirty="0" smtClean="0"/>
          </a:p>
          <a:p>
            <a:r>
              <a:rPr lang="lt-LT" dirty="0" smtClean="0"/>
              <a:t>Vatikanas  yra Romos mieste .</a:t>
            </a:r>
          </a:p>
          <a:p>
            <a:r>
              <a:rPr lang="lt-LT" dirty="0" smtClean="0"/>
              <a:t>San </a:t>
            </a:r>
            <a:r>
              <a:rPr lang="lt-LT" dirty="0"/>
              <a:t>Marinas </a:t>
            </a:r>
            <a:r>
              <a:rPr lang="lt-LT" dirty="0" smtClean="0"/>
              <a:t>–apsuptas Italijos</a:t>
            </a:r>
            <a:r>
              <a:rPr lang="lt-LT" dirty="0"/>
              <a:t>.</a:t>
            </a:r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51" y="282388"/>
            <a:ext cx="2524849" cy="2619129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578" y="282388"/>
            <a:ext cx="5708573" cy="29823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18252" y="2532185"/>
            <a:ext cx="88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Lesotas</a:t>
            </a:r>
            <a:endParaRPr lang="lt-LT" dirty="0"/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59" y="3316800"/>
            <a:ext cx="7540726" cy="354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282289" y="2532185"/>
            <a:ext cx="88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Lesotas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3422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Įdomūs faktai apie Lietuvą</a:t>
            </a:r>
            <a:endParaRPr lang="lt-LT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>
          <a:xfrm>
            <a:off x="838200" y="1825625"/>
            <a:ext cx="5212976" cy="4351338"/>
          </a:xfrm>
        </p:spPr>
        <p:txBody>
          <a:bodyPr>
            <a:normAutofit/>
          </a:bodyPr>
          <a:lstStyle/>
          <a:p>
            <a:r>
              <a:rPr lang="lt-LT" dirty="0" smtClean="0"/>
              <a:t>Nuo </a:t>
            </a:r>
            <a:r>
              <a:rPr lang="lt-LT" dirty="0"/>
              <a:t>Lietuvos geografinio vidurio iki Žemės pusiaujo yra 6 129 km</a:t>
            </a:r>
            <a:r>
              <a:rPr lang="lt-LT" dirty="0" smtClean="0"/>
              <a:t>,</a:t>
            </a:r>
          </a:p>
          <a:p>
            <a:r>
              <a:rPr lang="lt-LT" dirty="0" smtClean="0"/>
              <a:t> Iki </a:t>
            </a:r>
            <a:r>
              <a:rPr lang="lt-LT" dirty="0"/>
              <a:t>Šiaurės ašigalio – 3 873 km, tad gyvename arčiau šiaurės ir klimatas bei kasdieniai orai nėra patys šilčiausi</a:t>
            </a:r>
            <a:r>
              <a:rPr lang="lt-LT" dirty="0" smtClean="0"/>
              <a:t>.</a:t>
            </a:r>
          </a:p>
          <a:p>
            <a:r>
              <a:rPr lang="lt-LT" dirty="0" smtClean="0"/>
              <a:t> </a:t>
            </a:r>
            <a:r>
              <a:rPr lang="lt-LT" dirty="0"/>
              <a:t>Tačiau klimatas džiugina ryškiai išreikštais keturiais </a:t>
            </a:r>
            <a:r>
              <a:rPr lang="lt-LT" dirty="0" smtClean="0"/>
              <a:t>sezonais.</a:t>
            </a:r>
          </a:p>
          <a:p>
            <a:r>
              <a:rPr lang="lt-LT" dirty="0"/>
              <a:t>I</a:t>
            </a:r>
            <a:r>
              <a:rPr lang="lt-LT" dirty="0" smtClean="0"/>
              <a:t>lgu </a:t>
            </a:r>
            <a:r>
              <a:rPr lang="lt-LT" dirty="0"/>
              <a:t>nuostabiu ir žydinčiu pavasariu, beveik 20 valandų trunkančiomis vidurvasario dienomis, </a:t>
            </a:r>
            <a:endParaRPr lang="lt-LT" dirty="0" smtClean="0"/>
          </a:p>
          <a:p>
            <a:r>
              <a:rPr lang="lt-LT" dirty="0" smtClean="0"/>
              <a:t>auksiniu </a:t>
            </a:r>
            <a:r>
              <a:rPr lang="lt-LT" dirty="0"/>
              <a:t>rudeniu ir sniegingomis žiemomis.</a:t>
            </a:r>
          </a:p>
          <a:p>
            <a:endParaRPr lang="lt-LT" dirty="0"/>
          </a:p>
        </p:txBody>
      </p:sp>
      <p:pic>
        <p:nvPicPr>
          <p:cNvPr id="13314" name="Picture 2" descr="Vaizdo rezultatas pagal užklausą „Europos geografinis centras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930" y="1690688"/>
            <a:ext cx="5486400" cy="43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28846" y="5701553"/>
            <a:ext cx="161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6129km</a:t>
            </a:r>
            <a:endParaRPr lang="lt-LT" dirty="0"/>
          </a:p>
        </p:txBody>
      </p:sp>
      <p:sp>
        <p:nvSpPr>
          <p:cNvPr id="8" name="TextBox 7"/>
          <p:cNvSpPr txBox="1"/>
          <p:nvPr/>
        </p:nvSpPr>
        <p:spPr>
          <a:xfrm>
            <a:off x="9466729" y="1825625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3873 km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7275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 idx="4294967295"/>
          </p:nvPr>
        </p:nvSpPr>
        <p:spPr>
          <a:xfrm>
            <a:off x="1676400" y="365125"/>
            <a:ext cx="10515600" cy="1325563"/>
          </a:xfrm>
        </p:spPr>
        <p:txBody>
          <a:bodyPr>
            <a:normAutofit/>
          </a:bodyPr>
          <a:lstStyle/>
          <a:p>
            <a:r>
              <a:rPr lang="lt-LT" dirty="0"/>
              <a:t>Rūkymas žudo ir dėles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4294967295"/>
          </p:nvPr>
        </p:nvSpPr>
        <p:spPr>
          <a:xfrm>
            <a:off x="0" y="1700213"/>
            <a:ext cx="5157788" cy="2965450"/>
          </a:xfrm>
        </p:spPr>
        <p:txBody>
          <a:bodyPr>
            <a:normAutofit/>
          </a:bodyPr>
          <a:lstStyle/>
          <a:p>
            <a:r>
              <a:rPr lang="lt-LT" dirty="0"/>
              <a:t>Turėkite omenyje, jei naudojate dėles gydymui ir rūkote, žudote ne tik save, bet ir šiuos mažus gyvūnėlius, mat jiems pavojinga siurbti rūkančiųjų kraują.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79900"/>
            <a:ext cx="174625" cy="134938"/>
          </a:xfrm>
        </p:spPr>
      </p:pic>
      <p:pic>
        <p:nvPicPr>
          <p:cNvPr id="2050" name="Picture 2" descr="Rūkymas (nuotr. Balsas.lt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41" y="1690688"/>
            <a:ext cx="6053070" cy="44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6" y="3000778"/>
            <a:ext cx="4424081" cy="318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3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Faktai apie Lietuvą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825625"/>
            <a:ext cx="6181165" cy="4351338"/>
          </a:xfrm>
        </p:spPr>
        <p:txBody>
          <a:bodyPr>
            <a:normAutofit/>
          </a:bodyPr>
          <a:lstStyle/>
          <a:p>
            <a:r>
              <a:rPr lang="lt-LT" dirty="0" smtClean="0"/>
              <a:t>Iš rytų į vakarus Lietuvos teritorija siekia 373 kilometrus, </a:t>
            </a:r>
          </a:p>
          <a:p>
            <a:r>
              <a:rPr lang="lt-LT" dirty="0"/>
              <a:t>I</a:t>
            </a:r>
            <a:r>
              <a:rPr lang="lt-LT" dirty="0" smtClean="0"/>
              <a:t>š šiaurės į pietus – 276 km. </a:t>
            </a:r>
          </a:p>
          <a:p>
            <a:r>
              <a:rPr lang="lt-LT" dirty="0" smtClean="0"/>
              <a:t>Mūsų šalis ribojasi su penkiomis kaimyninėmis valstybėmis: šiaurėje turime 588 km ilgio sieną su Latvija, rytuose ir pietuose – 660 km su Baltarusija, pietuose – su Lenkija (103 km) ir pietvakariuose – su Rusijos Federacijai priklausančia Kaliningrado sritimi (273 km). </a:t>
            </a:r>
          </a:p>
          <a:p>
            <a:r>
              <a:rPr lang="lt-LT" dirty="0" smtClean="0"/>
              <a:t>Baltijos jūroje Lietuvos ekonominė zona (apie 6 400 km²) pasiekia Švedijos teritorinius vandenis.</a:t>
            </a:r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65" y="1825624"/>
            <a:ext cx="5172635" cy="414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Argentina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825625"/>
            <a:ext cx="3922059" cy="4351338"/>
          </a:xfrm>
        </p:spPr>
        <p:txBody>
          <a:bodyPr>
            <a:normAutofit fontScale="92500" lnSpcReduction="10000"/>
          </a:bodyPr>
          <a:lstStyle/>
          <a:p>
            <a:r>
              <a:rPr lang="lt-LT" dirty="0"/>
              <a:t> Argentina – vienintelė valstybė, pavadinta cheminio elemento vardu. Iš lotynų kalbos išverstas žodis </a:t>
            </a:r>
            <a:r>
              <a:rPr lang="lt-LT" dirty="0" err="1"/>
              <a:t>argentum</a:t>
            </a:r>
            <a:r>
              <a:rPr lang="lt-LT" dirty="0"/>
              <a:t> reiškia „sidabras</a:t>
            </a:r>
            <a:r>
              <a:rPr lang="lt-LT" dirty="0" smtClean="0"/>
              <a:t>“.</a:t>
            </a:r>
          </a:p>
          <a:p>
            <a:r>
              <a:rPr lang="lt-LT" b="1" dirty="0" smtClean="0">
                <a:effectLst/>
              </a:rPr>
              <a:t>Sidabras</a:t>
            </a:r>
            <a:r>
              <a:rPr lang="lt-LT" dirty="0" smtClean="0">
                <a:effectLst/>
              </a:rPr>
              <a:t> – cheminis periodinės elementų lentelės elementas, žymimas </a:t>
            </a:r>
            <a:r>
              <a:rPr lang="lt-LT" b="1" dirty="0" err="1" smtClean="0">
                <a:effectLst/>
              </a:rPr>
              <a:t>Ag</a:t>
            </a:r>
            <a:r>
              <a:rPr lang="lt-LT" dirty="0" smtClean="0">
                <a:effectLst/>
              </a:rPr>
              <a:t> ( </a:t>
            </a:r>
            <a:r>
              <a:rPr lang="lt-LT" dirty="0" err="1" smtClean="0"/>
              <a:t>lot</a:t>
            </a:r>
            <a:r>
              <a:rPr lang="lt-LT" dirty="0" smtClean="0"/>
              <a:t> </a:t>
            </a:r>
            <a:r>
              <a:rPr lang="lt-LT" i="1" dirty="0" err="1" smtClean="0">
                <a:effectLst/>
              </a:rPr>
              <a:t>argentum</a:t>
            </a:r>
            <a:r>
              <a:rPr lang="lt-LT" dirty="0" smtClean="0">
                <a:effectLst/>
              </a:rPr>
              <a:t>), eilės numeris 47. </a:t>
            </a:r>
          </a:p>
          <a:p>
            <a:r>
              <a:rPr lang="lt-LT" dirty="0" smtClean="0">
                <a:effectLst/>
              </a:rPr>
              <a:t>Tai sidabriškai baltas, lankstus ir minkštas (kiek kietesnis už auksą) metalas. </a:t>
            </a:r>
          </a:p>
          <a:p>
            <a:r>
              <a:rPr lang="lt-LT" dirty="0" smtClean="0">
                <a:effectLst/>
              </a:rPr>
              <a:t>Sidabro elektrinis laidumas didesnis už vario , bet kaip laidininkas nenaudojamas dėl kainos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46" y="2198529"/>
            <a:ext cx="2888316" cy="3768538"/>
          </a:xfrm>
          <a:prstGeom prst="rect">
            <a:avLst/>
          </a:prstGeom>
        </p:spPr>
      </p:pic>
      <p:graphicFrame>
        <p:nvGraphicFramePr>
          <p:cNvPr id="5" name="Lentelė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036273"/>
              </p:ext>
            </p:extLst>
          </p:nvPr>
        </p:nvGraphicFramePr>
        <p:xfrm>
          <a:off x="8271062" y="2198529"/>
          <a:ext cx="2857500" cy="3667751"/>
        </p:xfrm>
        <a:graphic>
          <a:graphicData uri="http://schemas.openxmlformats.org/drawingml/2006/table">
            <a:tbl>
              <a:tblPr/>
              <a:tblGrid>
                <a:gridCol w="1333500"/>
                <a:gridCol w="1524000"/>
              </a:tblGrid>
              <a:tr h="693792">
                <a:tc gridSpan="2">
                  <a:txBody>
                    <a:bodyPr/>
                    <a:lstStyle/>
                    <a:p>
                      <a:pPr algn="ctr"/>
                      <a:r>
                        <a:rPr lang="lt-LT" dirty="0"/>
                        <a:t>Sidabras (</a:t>
                      </a:r>
                      <a:r>
                        <a:rPr lang="lt-LT" dirty="0" err="1"/>
                        <a:t>Ag</a:t>
                      </a:r>
                      <a:r>
                        <a:rPr lang="lt-LT" dirty="0"/>
                        <a:t>)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395884">
                <a:tc gridSpan="2">
                  <a:txBody>
                    <a:bodyPr/>
                    <a:lstStyle/>
                    <a:p>
                      <a:pPr algn="ctr"/>
                      <a:endParaRPr lang="lt-LT" dirty="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743490">
                <a:tc>
                  <a:txBody>
                    <a:bodyPr/>
                    <a:lstStyle/>
                    <a:p>
                      <a:r>
                        <a:rPr lang="lt-LT">
                          <a:hlinkClick r:id="rId3" tooltip="Periodinė grupė"/>
                        </a:rPr>
                        <a:t>Periodinė grupė</a:t>
                      </a:r>
                      <a:endParaRPr lang="lt-LT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>
                          <a:hlinkClick r:id="rId4" tooltip="Metalas"/>
                        </a:rPr>
                        <a:t>Metalas</a:t>
                      </a:r>
                      <a:endParaRPr lang="lt-LT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43490">
                <a:tc>
                  <a:txBody>
                    <a:bodyPr/>
                    <a:lstStyle/>
                    <a:p>
                      <a:r>
                        <a:rPr lang="lt-LT" dirty="0">
                          <a:hlinkClick r:id="rId5" tooltip="Atomo numeris"/>
                        </a:rPr>
                        <a:t>Atomo numeris</a:t>
                      </a:r>
                      <a:endParaRPr lang="lt-LT" dirty="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/>
                        <a:t>47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091095">
                <a:tc>
                  <a:txBody>
                    <a:bodyPr/>
                    <a:lstStyle/>
                    <a:p>
                      <a:r>
                        <a:rPr lang="lt-LT"/>
                        <a:t>Išvaizda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sidabrinis metalas</a:t>
                      </a:r>
                      <a:br>
                        <a:rPr lang="lt-LT" dirty="0"/>
                      </a:br>
                      <a:endParaRPr lang="lt-LT" dirty="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19457" name="Picture 1" descr="Ag-TableImag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062" y="2198529"/>
            <a:ext cx="19050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5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Nobelio premijos istorija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360608" y="1300766"/>
            <a:ext cx="4729362" cy="5293217"/>
          </a:xfrm>
        </p:spPr>
        <p:txBody>
          <a:bodyPr>
            <a:normAutofit lnSpcReduction="10000"/>
          </a:bodyPr>
          <a:lstStyle/>
          <a:p>
            <a:r>
              <a:rPr lang="lt-LT" dirty="0"/>
              <a:t>Premija sukurta gerbiant švedų pramonininko ir išradėjo </a:t>
            </a:r>
            <a:r>
              <a:rPr lang="lt-LT" dirty="0" smtClean="0"/>
              <a:t> Alfredo  Nobelio</a:t>
            </a:r>
            <a:r>
              <a:rPr lang="lt-LT" dirty="0"/>
              <a:t> (</a:t>
            </a:r>
            <a:r>
              <a:rPr lang="lt-LT" i="1" dirty="0" err="1"/>
              <a:t>Alfred</a:t>
            </a:r>
            <a:r>
              <a:rPr lang="lt-LT" i="1" dirty="0"/>
              <a:t> </a:t>
            </a:r>
            <a:r>
              <a:rPr lang="lt-LT" i="1" dirty="0" err="1"/>
              <a:t>Nobel</a:t>
            </a:r>
            <a:r>
              <a:rPr lang="lt-LT" dirty="0"/>
              <a:t>), išradusio </a:t>
            </a:r>
            <a:r>
              <a:rPr lang="lt-LT" dirty="0" smtClean="0"/>
              <a:t>dinamitą, </a:t>
            </a:r>
            <a:r>
              <a:rPr lang="lt-LT" dirty="0"/>
              <a:t>valią. </a:t>
            </a:r>
            <a:endParaRPr lang="lt-LT" dirty="0" smtClean="0"/>
          </a:p>
          <a:p>
            <a:r>
              <a:rPr lang="lt-LT" dirty="0" smtClean="0"/>
              <a:t>Testamentą </a:t>
            </a:r>
            <a:r>
              <a:rPr lang="lt-LT" dirty="0"/>
              <a:t>A. Nobelis pasirašė </a:t>
            </a:r>
            <a:r>
              <a:rPr lang="lt-LT" dirty="0" smtClean="0"/>
              <a:t>1895</a:t>
            </a:r>
            <a:r>
              <a:rPr lang="lt-LT" dirty="0"/>
              <a:t> m. </a:t>
            </a:r>
            <a:r>
              <a:rPr lang="lt-LT" dirty="0" smtClean="0"/>
              <a:t> lapkričio 27</a:t>
            </a:r>
            <a:r>
              <a:rPr lang="lt-LT" dirty="0"/>
              <a:t> </a:t>
            </a:r>
            <a:r>
              <a:rPr lang="lt-LT" dirty="0" smtClean="0"/>
              <a:t>d. Švedijos -</a:t>
            </a:r>
            <a:r>
              <a:rPr lang="lt-LT" dirty="0"/>
              <a:t>Norvegijos klube Paryžiuje</a:t>
            </a:r>
            <a:r>
              <a:rPr lang="lt-LT" dirty="0" smtClean="0"/>
              <a:t>.</a:t>
            </a:r>
          </a:p>
          <a:p>
            <a:r>
              <a:rPr lang="lt-LT" dirty="0" smtClean="0"/>
              <a:t> </a:t>
            </a:r>
            <a:r>
              <a:rPr lang="lt-LT" dirty="0"/>
              <a:t>Pagal šį testamentą A. Nobelis 96% savo turto skyrė 5 premijoms </a:t>
            </a:r>
            <a:r>
              <a:rPr lang="lt-LT" dirty="0" smtClean="0"/>
              <a:t>(fizikos, chemijos,  fiziologijos arba</a:t>
            </a:r>
            <a:r>
              <a:rPr lang="lt-LT" dirty="0"/>
              <a:t> </a:t>
            </a:r>
            <a:r>
              <a:rPr lang="lt-LT" dirty="0" smtClean="0"/>
              <a:t>medicinos,</a:t>
            </a:r>
            <a:r>
              <a:rPr lang="lt-LT" dirty="0"/>
              <a:t> </a:t>
            </a:r>
            <a:r>
              <a:rPr lang="lt-LT" dirty="0" smtClean="0"/>
              <a:t>literatūros</a:t>
            </a:r>
            <a:r>
              <a:rPr lang="lt-LT" dirty="0"/>
              <a:t> ir taikos), kurios būtų skiriamos žmonėms, pasitarnavusiems žmonijai</a:t>
            </a:r>
            <a:r>
              <a:rPr lang="lt-LT" dirty="0" smtClean="0"/>
              <a:t>.</a:t>
            </a:r>
          </a:p>
          <a:p>
            <a:r>
              <a:rPr lang="lt-LT" dirty="0" smtClean="0"/>
              <a:t>Nuo 1969 m. premijos skiriamos ir ekonomikos srityse</a:t>
            </a:r>
          </a:p>
          <a:p>
            <a:r>
              <a:rPr lang="lt-LT" dirty="0" smtClean="0"/>
              <a:t>Viena </a:t>
            </a:r>
            <a:r>
              <a:rPr lang="lt-LT" dirty="0"/>
              <a:t>iš priežasčių, galėjusių paskatinti tokį A. Nobelio sprendimą, buvo dinamito, kuris sukrovė jam turtus, taikymas daugiausia </a:t>
            </a:r>
            <a:r>
              <a:rPr lang="lt-LT" dirty="0" smtClean="0"/>
              <a:t> karinėja</a:t>
            </a:r>
            <a:r>
              <a:rPr lang="lt-LT" dirty="0"/>
              <a:t> sferoje.</a:t>
            </a:r>
          </a:p>
        </p:txBody>
      </p:sp>
      <p:sp>
        <p:nvSpPr>
          <p:cNvPr id="7" name="Turinio vietos rezervavimo ženklas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lt-LT" dirty="0" smtClean="0"/>
              <a:t>1833-1896 m.</a:t>
            </a:r>
            <a:endParaRPr lang="lt-LT" dirty="0"/>
          </a:p>
        </p:txBody>
      </p:sp>
      <p:pic>
        <p:nvPicPr>
          <p:cNvPr id="1026" name="Picture 2" descr="AlfredNobe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25" y="2777565"/>
            <a:ext cx="23812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75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2</a:t>
            </a:r>
            <a:r>
              <a:rPr lang="lt-LT" dirty="0" smtClean="0"/>
              <a:t>015- </a:t>
            </a:r>
            <a:r>
              <a:rPr lang="lt-LT" dirty="0" err="1" smtClean="0"/>
              <a:t>ųjų</a:t>
            </a:r>
            <a:r>
              <a:rPr lang="lt-LT" dirty="0" smtClean="0"/>
              <a:t> metų Nobelio premijos laureatai</a:t>
            </a:r>
            <a:endParaRPr lang="lt-LT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sz="half" idx="1"/>
          </p:nvPr>
        </p:nvSpPr>
        <p:spPr>
          <a:xfrm>
            <a:off x="677334" y="1803042"/>
            <a:ext cx="4412636" cy="4864644"/>
          </a:xfrm>
        </p:spPr>
        <p:txBody>
          <a:bodyPr>
            <a:normAutofit fontScale="92500" lnSpcReduction="10000"/>
          </a:bodyPr>
          <a:lstStyle/>
          <a:p>
            <a:r>
              <a:rPr lang="lt-LT" dirty="0"/>
              <a:t>Nobelio literatūros premiją laimėjo baltarusių rašytoja Svetlana </a:t>
            </a:r>
            <a:r>
              <a:rPr lang="lt-LT" dirty="0" err="1"/>
              <a:t>Alexievich</a:t>
            </a:r>
            <a:r>
              <a:rPr lang="lt-LT" dirty="0"/>
              <a:t>. </a:t>
            </a:r>
            <a:endParaRPr lang="lt-LT" dirty="0" smtClean="0"/>
          </a:p>
          <a:p>
            <a:r>
              <a:rPr lang="lt-LT" dirty="0"/>
              <a:t>Nobelio premijos komiteto pirmininkės teigimu, p. </a:t>
            </a:r>
            <a:r>
              <a:rPr lang="lt-LT" dirty="0" err="1"/>
              <a:t>Aleksijevič</a:t>
            </a:r>
            <a:r>
              <a:rPr lang="lt-LT" dirty="0"/>
              <a:t> darbai yra „paminklas kančiai ir drąsai mūsų laikais“.</a:t>
            </a:r>
          </a:p>
          <a:p>
            <a:r>
              <a:rPr lang="lt-LT" dirty="0"/>
              <a:t>Tarp p. </a:t>
            </a:r>
            <a:r>
              <a:rPr lang="lt-LT" dirty="0" err="1"/>
              <a:t>Aleksijevič</a:t>
            </a:r>
            <a:r>
              <a:rPr lang="lt-LT" dirty="0"/>
              <a:t> knygose figūruojančių temų: Afganistano karas, Černobylio nelaimė.</a:t>
            </a:r>
          </a:p>
          <a:p>
            <a:r>
              <a:rPr lang="lt-LT" dirty="0"/>
              <a:t>Dėl politinio persekiojimo autorė 2000 m. buvo palikusi Baltarusiją, tačiau 2011 m. grįžo į Minską.</a:t>
            </a:r>
          </a:p>
          <a:p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r>
              <a:rPr lang="lt-LT" dirty="0"/>
              <a:t>Plačiau: </a:t>
            </a:r>
            <a:r>
              <a:rPr lang="lt-LT" dirty="0">
                <a:hlinkClick r:id="rId2"/>
              </a:rPr>
              <a:t>http://vz.lt/laisvalaikis/akiraciai/2015/10/08/4212/nobelio-literaturos-premija-laimejo-baltarusijos-rasytoja#ixzz3ouBx0rOL</a:t>
            </a:r>
            <a:endParaRPr lang="lt-LT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lt-LT"/>
          </a:p>
        </p:txBody>
      </p:sp>
      <p:pic>
        <p:nvPicPr>
          <p:cNvPr id="2050" name="Picture 2" descr="http://img.lrytas.lt/show_foto/?f=4&amp;id=1839229&amp;s=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184" y="1803042"/>
            <a:ext cx="5089455" cy="450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54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6" y="199007"/>
            <a:ext cx="8596668" cy="729803"/>
          </a:xfrm>
        </p:spPr>
        <p:txBody>
          <a:bodyPr/>
          <a:lstStyle/>
          <a:p>
            <a:r>
              <a:rPr lang="lt-LT" dirty="0" smtClean="0"/>
              <a:t>Nobelio chemijos premija 2015m.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180305" y="824249"/>
            <a:ext cx="6323526" cy="5718220"/>
          </a:xfrm>
        </p:spPr>
        <p:txBody>
          <a:bodyPr>
            <a:noAutofit/>
          </a:bodyPr>
          <a:lstStyle/>
          <a:p>
            <a:r>
              <a:rPr lang="lt-LT" dirty="0"/>
              <a:t>Nobelio chemijos premija buvo įteikta trims mokslininkams už jų darbus tiriant DNR pažaidas.</a:t>
            </a:r>
            <a:br>
              <a:rPr lang="lt-LT" dirty="0"/>
            </a:br>
            <a:r>
              <a:rPr lang="lt-LT" dirty="0"/>
              <a:t>Tomas </a:t>
            </a:r>
            <a:r>
              <a:rPr lang="lt-LT" dirty="0" err="1"/>
              <a:t>Lindahlas</a:t>
            </a:r>
            <a:r>
              <a:rPr lang="lt-LT" dirty="0"/>
              <a:t>, Paulas </a:t>
            </a:r>
            <a:r>
              <a:rPr lang="lt-LT" dirty="0" err="1"/>
              <a:t>Modrichas</a:t>
            </a:r>
            <a:r>
              <a:rPr lang="lt-LT" dirty="0"/>
              <a:t> bei </a:t>
            </a:r>
            <a:r>
              <a:rPr lang="lt-LT" dirty="0" err="1"/>
              <a:t>Aziz</a:t>
            </a:r>
            <a:r>
              <a:rPr lang="lt-LT" dirty="0"/>
              <a:t> </a:t>
            </a:r>
            <a:r>
              <a:rPr lang="lt-LT" dirty="0" err="1"/>
              <a:t>Sancar</a:t>
            </a:r>
            <a:r>
              <a:rPr lang="lt-LT" dirty="0"/>
              <a:t> paskelbti Nobelio chemijos premijos laureatais trečiadienį Stokholme, skelbia BBC.</a:t>
            </a:r>
          </a:p>
          <a:p>
            <a:r>
              <a:rPr lang="lt-LT" dirty="0"/>
              <a:t>Šie mokslininkai atrado įvairius mechanizmus, kuriais ląstelėje yra ištaisomi DNR atsirandantys sutrikimai.</a:t>
            </a:r>
          </a:p>
          <a:p>
            <a:r>
              <a:rPr lang="lt-LT" dirty="0"/>
              <a:t>Švedų mokslininkas p. </a:t>
            </a:r>
            <a:r>
              <a:rPr lang="lt-LT" dirty="0" err="1"/>
              <a:t>Lindahlas</a:t>
            </a:r>
            <a:r>
              <a:rPr lang="lt-LT" dirty="0"/>
              <a:t>, dirbantis britų Francio </a:t>
            </a:r>
            <a:r>
              <a:rPr lang="lt-LT" dirty="0" err="1"/>
              <a:t>Cricko</a:t>
            </a:r>
            <a:r>
              <a:rPr lang="lt-LT" dirty="0"/>
              <a:t> institute, atrado mechanizmą, kuris nuolat priešinasi DNR irimui.</a:t>
            </a:r>
          </a:p>
          <a:p>
            <a:r>
              <a:rPr lang="lt-LT" dirty="0"/>
              <a:t>Turkijoje gimusi p. </a:t>
            </a:r>
            <a:r>
              <a:rPr lang="lt-LT" dirty="0" err="1"/>
              <a:t>Sancar</a:t>
            </a:r>
            <a:r>
              <a:rPr lang="lt-LT" dirty="0"/>
              <a:t> atskleidė DNR taisymo mechanizmą, kurį ląstelės naudoja taisant UV spindulių padarytą žalą.</a:t>
            </a:r>
          </a:p>
          <a:p>
            <a:r>
              <a:rPr lang="lt-LT" dirty="0"/>
              <a:t>O amerikiečių profesorius </a:t>
            </a:r>
            <a:r>
              <a:rPr lang="lt-LT" dirty="0" err="1"/>
              <a:t>Modrichas</a:t>
            </a:r>
            <a:r>
              <a:rPr lang="lt-LT" dirty="0"/>
              <a:t> pademonstravo kaip ląstelės ištaiso ydas, kurios atsitinka, kopijuojant DNR ląstelių dalinimosi metu.</a:t>
            </a:r>
          </a:p>
          <a:p>
            <a:r>
              <a:rPr lang="lt-LT" dirty="0"/>
              <a:t>Šie atradimai svarbūs bandant suprasti genetinių ligų prigimtį bei tiriant tokias ligas, kaip vėžys.</a:t>
            </a:r>
          </a:p>
          <a:p>
            <a:r>
              <a:rPr lang="lt-LT" sz="1200" dirty="0"/>
              <a:t/>
            </a:r>
            <a:br>
              <a:rPr lang="lt-LT" sz="1200" dirty="0"/>
            </a:br>
            <a:endParaRPr lang="lt-LT" sz="1200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45719"/>
          </a:xfrm>
        </p:spPr>
        <p:txBody>
          <a:bodyPr>
            <a:normAutofit fontScale="25000" lnSpcReduction="20000"/>
          </a:bodyPr>
          <a:lstStyle/>
          <a:p>
            <a:endParaRPr lang="lt-LT" dirty="0"/>
          </a:p>
        </p:txBody>
      </p:sp>
      <p:pic>
        <p:nvPicPr>
          <p:cNvPr id="3074" name="Picture 2" descr="http://gs.delfi.lt/images/pix/520x345/EXQo8oWwTDk/2015-metu-nobelio-chemijos-premijos-laureatai-692098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04" y="824249"/>
            <a:ext cx="4953000" cy="426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38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Nobelio taikos premija</a:t>
            </a:r>
            <a:endParaRPr lang="lt-LT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>
          <a:xfrm>
            <a:off x="677334" y="2160589"/>
            <a:ext cx="3518148" cy="3880773"/>
          </a:xfrm>
        </p:spPr>
        <p:txBody>
          <a:bodyPr>
            <a:noAutofit/>
          </a:bodyPr>
          <a:lstStyle/>
          <a:p>
            <a:r>
              <a:rPr lang="lt-LT" dirty="0"/>
              <a:t>Šių metų Nobelio taikos premija </a:t>
            </a:r>
            <a:r>
              <a:rPr lang="lt-LT" dirty="0" smtClean="0"/>
              <a:t>netikėtai </a:t>
            </a:r>
            <a:r>
              <a:rPr lang="lt-LT" dirty="0"/>
              <a:t>buvo paskirta Tuniso nacionalinio dialogo ketvertui, kuris po pirmosios ir sėkmingiausios Arabų pavasario revoliucijos atvėrė kelią į taikų dialogą tarp piliečių.</a:t>
            </a:r>
          </a:p>
        </p:txBody>
      </p:sp>
      <p:pic>
        <p:nvPicPr>
          <p:cNvPr id="2050" name="Picture 2" descr="http://foto.bns.lt/48442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52" y="2286000"/>
            <a:ext cx="5619750" cy="388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95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>
          <a:xfrm>
            <a:off x="677334" y="261871"/>
            <a:ext cx="8596668" cy="639651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Nobelio medicinos ir fiziologijos premija</a:t>
            </a:r>
            <a:endParaRPr lang="lt-LT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>
          <a:xfrm>
            <a:off x="309094" y="901523"/>
            <a:ext cx="5743976" cy="5743976"/>
          </a:xfrm>
        </p:spPr>
        <p:txBody>
          <a:bodyPr>
            <a:normAutofit fontScale="92500" lnSpcReduction="10000"/>
          </a:bodyPr>
          <a:lstStyle/>
          <a:p>
            <a:r>
              <a:rPr lang="lt-LT" dirty="0"/>
              <a:t>Šių metų Nobelio medicinos premijos laureatais tapo airis Viljamas </a:t>
            </a:r>
            <a:r>
              <a:rPr lang="lt-LT" dirty="0" err="1"/>
              <a:t>Kempbelas</a:t>
            </a:r>
            <a:r>
              <a:rPr lang="lt-LT" dirty="0"/>
              <a:t> (</a:t>
            </a:r>
            <a:r>
              <a:rPr lang="lt-LT" dirty="0" err="1"/>
              <a:t>William</a:t>
            </a:r>
            <a:r>
              <a:rPr lang="lt-LT" dirty="0"/>
              <a:t> </a:t>
            </a:r>
            <a:r>
              <a:rPr lang="lt-LT" dirty="0" err="1"/>
              <a:t>Campbell</a:t>
            </a:r>
            <a:r>
              <a:rPr lang="lt-LT" dirty="0"/>
              <a:t>), japonas </a:t>
            </a:r>
            <a:r>
              <a:rPr lang="lt-LT" dirty="0" err="1"/>
              <a:t>Satošis</a:t>
            </a:r>
            <a:r>
              <a:rPr lang="lt-LT" dirty="0"/>
              <a:t> </a:t>
            </a:r>
            <a:r>
              <a:rPr lang="lt-LT" dirty="0" err="1"/>
              <a:t>Omura</a:t>
            </a:r>
            <a:r>
              <a:rPr lang="lt-LT" dirty="0"/>
              <a:t> (</a:t>
            </a:r>
            <a:r>
              <a:rPr lang="lt-LT" dirty="0" err="1"/>
              <a:t>Satoshi</a:t>
            </a:r>
            <a:r>
              <a:rPr lang="lt-LT" dirty="0"/>
              <a:t> </a:t>
            </a:r>
            <a:r>
              <a:rPr lang="lt-LT" dirty="0" err="1"/>
              <a:t>Omura</a:t>
            </a:r>
            <a:r>
              <a:rPr lang="lt-LT" dirty="0"/>
              <a:t>) ir </a:t>
            </a:r>
            <a:r>
              <a:rPr lang="lt-LT" dirty="0" err="1"/>
              <a:t>kinė</a:t>
            </a:r>
            <a:r>
              <a:rPr lang="lt-LT" dirty="0"/>
              <a:t> </a:t>
            </a:r>
            <a:r>
              <a:rPr lang="lt-LT" dirty="0" err="1"/>
              <a:t>Juju</a:t>
            </a:r>
            <a:r>
              <a:rPr lang="lt-LT" dirty="0"/>
              <a:t> Tu (</a:t>
            </a:r>
            <a:r>
              <a:rPr lang="lt-LT" dirty="0" err="1"/>
              <a:t>Youyou</a:t>
            </a:r>
            <a:r>
              <a:rPr lang="lt-LT" dirty="0"/>
              <a:t> Tu).</a:t>
            </a:r>
            <a:br>
              <a:rPr lang="lt-LT" dirty="0"/>
            </a:br>
            <a:r>
              <a:rPr lang="lt-LT" dirty="0"/>
              <a:t> </a:t>
            </a:r>
            <a:br>
              <a:rPr lang="lt-LT" dirty="0"/>
            </a:br>
            <a:r>
              <a:rPr lang="lt-LT" dirty="0" err="1"/>
              <a:t>W.Campbell</a:t>
            </a:r>
            <a:r>
              <a:rPr lang="lt-LT" dirty="0"/>
              <a:t> ir </a:t>
            </a:r>
            <a:r>
              <a:rPr lang="lt-LT" dirty="0" err="1"/>
              <a:t>S.Omura</a:t>
            </a:r>
            <a:r>
              <a:rPr lang="lt-LT" dirty="0"/>
              <a:t> atrado naują vaistinę medžiagą, kurios modifikuoti preparatai radikaliai sumažino </a:t>
            </a:r>
            <a:r>
              <a:rPr lang="lt-LT" dirty="0" err="1"/>
              <a:t>onchocerkiazės</a:t>
            </a:r>
            <a:r>
              <a:rPr lang="lt-LT" dirty="0"/>
              <a:t> (upinio aklumo) ir limfinės </a:t>
            </a:r>
            <a:r>
              <a:rPr lang="lt-LT" dirty="0" err="1"/>
              <a:t>filariozės</a:t>
            </a:r>
            <a:r>
              <a:rPr lang="lt-LT" dirty="0"/>
              <a:t> (dramblialigės) dažnumą, taip pat pasirodė esantys veiksmingi gydant kitas, apvaliųjų kirmėlių sukeliamas parazitines ligas. </a:t>
            </a:r>
            <a:r>
              <a:rPr lang="lt-LT" dirty="0" err="1"/>
              <a:t>Juju</a:t>
            </a:r>
            <a:r>
              <a:rPr lang="lt-LT" dirty="0"/>
              <a:t> Tu premiją gavo už atradimus, susijusius su naujoviškais maliarijos gydymo metodais, kurie padėjo reikšmingai sumažinti maliarija užsikrėtusių pacientų mirštamumą.</a:t>
            </a:r>
            <a:br>
              <a:rPr lang="lt-LT" dirty="0"/>
            </a:br>
            <a:r>
              <a:rPr lang="lt-LT" dirty="0"/>
              <a:t> </a:t>
            </a:r>
            <a:br>
              <a:rPr lang="lt-LT" dirty="0"/>
            </a:br>
            <a:r>
              <a:rPr lang="lt-LT" dirty="0"/>
              <a:t> „Šie atradimai suteikė žmonijai naujų galingų priemonių kovoti su ligomis, kurios kasmet paveikia šimtus milijonų žmonių“, – sakoma Nobelio komiteto pranešime. Nobelio komiteto pirmininkė pabrėžė, kad laureatais paskelbtų mokslininkų išradimai ne tik sunaikina parazitą žmogaus organizme, bet, kas labai svarbu, stabdo infekcijos plitimą.</a:t>
            </a:r>
            <a:br>
              <a:rPr lang="lt-LT" dirty="0"/>
            </a:br>
            <a:endParaRPr lang="lt-LT" dirty="0"/>
          </a:p>
        </p:txBody>
      </p:sp>
      <p:pic>
        <p:nvPicPr>
          <p:cNvPr id="3076" name="Picture 4" descr="http://www.15min.lt/images/photos/625801/big/nobelio-medicinos-premija-laimejo-japonijos-kinijos-ir-airijos-mokslininkai-56124a9ec36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921" y="1930400"/>
            <a:ext cx="5669607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3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Informacijos šaltiniai:</a:t>
            </a:r>
          </a:p>
          <a:p>
            <a:r>
              <a:rPr lang="lt-LT" dirty="0" smtClean="0"/>
              <a:t>Iliustruotasis mokslas</a:t>
            </a:r>
          </a:p>
          <a:p>
            <a:r>
              <a:rPr lang="lt-LT" dirty="0" smtClean="0"/>
              <a:t>Nacionalinė geografija</a:t>
            </a:r>
          </a:p>
          <a:p>
            <a:r>
              <a:rPr lang="lt-LT" dirty="0" smtClean="0"/>
              <a:t>Sveikas žmogus</a:t>
            </a:r>
          </a:p>
          <a:p>
            <a:r>
              <a:rPr lang="lt-LT" dirty="0" err="1" smtClean="0"/>
              <a:t>google</a:t>
            </a:r>
            <a:endParaRPr lang="lt-LT" dirty="0" smtClean="0"/>
          </a:p>
          <a:p>
            <a:r>
              <a:rPr lang="lt-LT" dirty="0" smtClean="0"/>
              <a:t>Informaciją, </a:t>
            </a:r>
            <a:r>
              <a:rPr lang="lt-LT" dirty="0" smtClean="0"/>
              <a:t>remdamasi  nurodytais </a:t>
            </a:r>
            <a:r>
              <a:rPr lang="lt-LT" dirty="0" smtClean="0"/>
              <a:t>šaltiniais, </a:t>
            </a:r>
            <a:r>
              <a:rPr lang="lt-LT" dirty="0" smtClean="0"/>
              <a:t>paruošė </a:t>
            </a:r>
            <a:r>
              <a:rPr lang="lt-LT" dirty="0" smtClean="0"/>
              <a:t>mokytoja metodininkė Angelė </a:t>
            </a:r>
            <a:r>
              <a:rPr lang="lt-LT" dirty="0" err="1" smtClean="0"/>
              <a:t>Marcinkevičienė</a:t>
            </a:r>
            <a:r>
              <a:rPr lang="lt-LT" smtClean="0"/>
              <a:t>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418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Žmogaus smegenų galia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t-LT" dirty="0"/>
              <a:t>Ar kada įsivaizdavote, kokia yra žmogaus smegenų talpa? </a:t>
            </a:r>
            <a:endParaRPr lang="lt-LT" dirty="0" smtClean="0"/>
          </a:p>
          <a:p>
            <a:r>
              <a:rPr lang="lt-LT" dirty="0" smtClean="0"/>
              <a:t>Ogi </a:t>
            </a:r>
            <a:r>
              <a:rPr lang="lt-LT" dirty="0"/>
              <a:t>daugiau nei 4 </a:t>
            </a:r>
            <a:r>
              <a:rPr lang="lt-LT" dirty="0" err="1"/>
              <a:t>terabaitai</a:t>
            </a:r>
            <a:r>
              <a:rPr lang="lt-LT" dirty="0"/>
              <a:t>. Per gyvenimą žmogus įsimena maždaug 150 trilijonų bitų informacijos.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353" y="1690688"/>
            <a:ext cx="4571159" cy="3639343"/>
          </a:xfrm>
        </p:spPr>
      </p:pic>
    </p:spTree>
    <p:extLst>
      <p:ext uri="{BB962C8B-B14F-4D97-AF65-F5344CB8AC3E}">
        <p14:creationId xmlns:p14="http://schemas.microsoft.com/office/powerpoint/2010/main" val="8721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Įdomūs faktai</a:t>
            </a:r>
            <a:endParaRPr lang="lt-LT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>
          <a:xfrm>
            <a:off x="838200" y="1825625"/>
            <a:ext cx="4867141" cy="4351338"/>
          </a:xfrm>
        </p:spPr>
        <p:txBody>
          <a:bodyPr>
            <a:normAutofit/>
          </a:bodyPr>
          <a:lstStyle/>
          <a:p>
            <a:r>
              <a:rPr lang="lt-LT" dirty="0"/>
              <a:t>Suskaičiavus per dieną organizme kraujo įveiktą atstumą susidarytų 97 000 km</a:t>
            </a:r>
            <a:r>
              <a:rPr lang="lt-LT" dirty="0" smtClean="0"/>
              <a:t>.</a:t>
            </a:r>
          </a:p>
          <a:p>
            <a:r>
              <a:rPr lang="lt-LT" dirty="0"/>
              <a:t>Be maisto žmogus išgyvena 30–40 parų, be vandens – </a:t>
            </a:r>
            <a:r>
              <a:rPr lang="lt-LT" dirty="0" smtClean="0"/>
              <a:t>3–5 paras, </a:t>
            </a:r>
            <a:r>
              <a:rPr lang="lt-LT" dirty="0"/>
              <a:t>be oro – 3–6 minutes</a:t>
            </a:r>
            <a:r>
              <a:rPr lang="lt-LT" dirty="0" smtClean="0"/>
              <a:t>.</a:t>
            </a:r>
          </a:p>
          <a:p>
            <a:r>
              <a:rPr lang="lt-LT" dirty="0"/>
              <a:t>Sunkiausias vidaus organas – kepenys (apie 1,5 kg</a:t>
            </a:r>
            <a:r>
              <a:rPr lang="lt-LT" dirty="0" smtClean="0"/>
              <a:t>).</a:t>
            </a:r>
          </a:p>
          <a:p>
            <a:r>
              <a:rPr lang="lt-LT" dirty="0"/>
              <a:t>Nusišypsant vos du kartus per dieną galima sumažinti savo kraujospūdį</a:t>
            </a:r>
            <a:r>
              <a:rPr lang="lt-LT" dirty="0" smtClean="0"/>
              <a:t>.</a:t>
            </a:r>
          </a:p>
          <a:p>
            <a:r>
              <a:rPr lang="lt-LT" dirty="0" smtClean="0"/>
              <a:t>Šaltinis „Sveikas žmogus“</a:t>
            </a:r>
            <a:endParaRPr lang="lt-LT" dirty="0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37" y="0"/>
            <a:ext cx="5752563" cy="673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3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Kodėl kraujas imamas būtent iš bevardžio piršto, o ne kito?</a:t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825625"/>
            <a:ext cx="4944035" cy="4351338"/>
          </a:xfrm>
        </p:spPr>
        <p:txBody>
          <a:bodyPr>
            <a:normAutofit/>
          </a:bodyPr>
          <a:lstStyle/>
          <a:p>
            <a:r>
              <a:rPr lang="lt-LT" dirty="0"/>
              <a:t>Bevardžio piršto oda yra ploniausia, todėl ją lengviausia </a:t>
            </a:r>
            <a:r>
              <a:rPr lang="lt-LT" dirty="0" smtClean="0"/>
              <a:t>pradurti. </a:t>
            </a:r>
            <a:r>
              <a:rPr lang="lt-LT" dirty="0"/>
              <a:t>Būtent todėl jo odelė yra ploniausia. </a:t>
            </a:r>
            <a:endParaRPr lang="lt-LT" dirty="0" smtClean="0"/>
          </a:p>
          <a:p>
            <a:r>
              <a:rPr lang="lt-LT" dirty="0" smtClean="0"/>
              <a:t>Bevardžio </a:t>
            </a:r>
            <a:r>
              <a:rPr lang="lt-LT" dirty="0"/>
              <a:t>piršto odelėje yra mažiausiai nervų galūnių, todėl ir skausmas praduriant šį pirštą yra mažesnis nei praduriant kitus.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pic>
        <p:nvPicPr>
          <p:cNvPr id="4098" name="Picture 2" descr="Darytis kraujo tyrimus yra tekę tikrai visiems. Įprastai prieš šią procedūrą gydytojas leidžia pasirinkti ranką iš kurios imti kraujo mėginį, […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530" y="1825625"/>
            <a:ext cx="4815355" cy="406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1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Įdomūs faktai apie gyvūnus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825625"/>
            <a:ext cx="4056529" cy="4351338"/>
          </a:xfrm>
        </p:spPr>
        <p:txBody>
          <a:bodyPr>
            <a:normAutofit/>
          </a:bodyPr>
          <a:lstStyle/>
          <a:p>
            <a:r>
              <a:rPr lang="lt-LT" dirty="0"/>
              <a:t>Ore žąsys gali pasiekti 8 kilometrų aukštį. Įsivaizduok – kopi į Everestą, o šalia skrenda žąsų pulkelis</a:t>
            </a:r>
            <a:r>
              <a:rPr lang="lt-LT" dirty="0" smtClean="0"/>
              <a:t>...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01294"/>
            <a:ext cx="3657600" cy="2121408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89" y="1384300"/>
            <a:ext cx="7109012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Įdomūs faktai apie gyvūnus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825625"/>
            <a:ext cx="3357282" cy="4351338"/>
          </a:xfrm>
        </p:spPr>
        <p:txBody>
          <a:bodyPr>
            <a:normAutofit/>
          </a:bodyPr>
          <a:lstStyle/>
          <a:p>
            <a:r>
              <a:rPr lang="lt-LT" dirty="0" smtClean="0"/>
              <a:t>Imperatoriškasis </a:t>
            </a:r>
            <a:r>
              <a:rPr lang="lt-LT" dirty="0"/>
              <a:t>pingvinas gali panerti į 534 metrų gylį.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72469"/>
            <a:ext cx="6096000" cy="4057650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62" y="4001294"/>
            <a:ext cx="24765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7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4294967295"/>
          </p:nvPr>
        </p:nvSpPr>
        <p:spPr>
          <a:xfrm>
            <a:off x="0" y="515155"/>
            <a:ext cx="3837904" cy="5661808"/>
          </a:xfrm>
        </p:spPr>
        <p:txBody>
          <a:bodyPr>
            <a:noAutofit/>
          </a:bodyPr>
          <a:lstStyle/>
          <a:p>
            <a:r>
              <a:rPr lang="lt-LT" dirty="0"/>
              <a:t>Drambliai bendrauja trypdami žemę ir siųsdami vienas kitam vibracinius pranešimus. Jie stovi vietoje ir trypia tol, kol neperduoda informacijos, kad ir už 32 kilometrų esančiam draugui. </a:t>
            </a:r>
            <a:endParaRPr lang="lt-LT" dirty="0" smtClean="0"/>
          </a:p>
          <a:p>
            <a:r>
              <a:rPr lang="lt-LT" dirty="0" smtClean="0"/>
              <a:t>Dažniausiai </a:t>
            </a:r>
            <a:r>
              <a:rPr lang="lt-LT" dirty="0"/>
              <a:t>pranešimų turinys būna identiškas: „Dėk į kojas, ateina medžiotojai.“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66" y="1690688"/>
            <a:ext cx="6772834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aunota">
  <a:themeElements>
    <a:clrScheme name="Briauno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Briauno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auno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316</TotalTime>
  <Words>1619</Words>
  <Application>Microsoft Office PowerPoint</Application>
  <PresentationFormat>Plačiaekranė</PresentationFormat>
  <Paragraphs>158</Paragraphs>
  <Slides>37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37</vt:i4>
      </vt:variant>
    </vt:vector>
  </HeadingPairs>
  <TitlesOfParts>
    <vt:vector size="41" baseType="lpstr">
      <vt:lpstr>Arial</vt:lpstr>
      <vt:lpstr>Trebuchet MS</vt:lpstr>
      <vt:lpstr>Wingdings 3</vt:lpstr>
      <vt:lpstr>Briaunota</vt:lpstr>
      <vt:lpstr> Įdomių faktų krautuvėlė</vt:lpstr>
      <vt:lpstr>Elektros impulsų gaminimas </vt:lpstr>
      <vt:lpstr>Rūkymas žudo ir dėles </vt:lpstr>
      <vt:lpstr>Žmogaus smegenų galia </vt:lpstr>
      <vt:lpstr>Įdomūs faktai</vt:lpstr>
      <vt:lpstr>Kodėl kraujas imamas būtent iš bevardžio piršto, o ne kito? </vt:lpstr>
      <vt:lpstr>Įdomūs faktai apie gyvūnus</vt:lpstr>
      <vt:lpstr>Įdomūs faktai apie gyvūnus</vt:lpstr>
      <vt:lpstr>„PowerPoint“ pateiktis</vt:lpstr>
      <vt:lpstr>„PowerPoint“ pateiktis</vt:lpstr>
      <vt:lpstr>„PowerPoint“ pateiktis</vt:lpstr>
      <vt:lpstr>Anduose rasta „varlė rokerė“</vt:lpstr>
      <vt:lpstr>„PowerPoint“ pateiktis</vt:lpstr>
      <vt:lpstr>Ar žinai kaip miega gyvūnai?  </vt:lpstr>
      <vt:lpstr>Drakono kraujo medis, Jemenas </vt:lpstr>
      <vt:lpstr>Sekvoja</vt:lpstr>
      <vt:lpstr>Baobabų prospektas, Madagaskaras</vt:lpstr>
      <vt:lpstr>Gyvenimo medis, Bahreinas </vt:lpstr>
      <vt:lpstr>Garsiausias Lietuvos medis – Stelmužės ąžuolas</vt:lpstr>
      <vt:lpstr>Tabernaso dykuma – vienintelė Europoje </vt:lpstr>
      <vt:lpstr>Įspūdingiausios deimantų kasykla Rusijoje </vt:lpstr>
      <vt:lpstr>Pavojingiausi pasaulio kalnai</vt:lpstr>
      <vt:lpstr>Pavojingiausi pasaulio kalnai</vt:lpstr>
      <vt:lpstr>Pavojingiausi pasaulio kalnai</vt:lpstr>
      <vt:lpstr>Elbrusas</vt:lpstr>
      <vt:lpstr>Mirties slėnis </vt:lpstr>
      <vt:lpstr>Mirties slėnis</vt:lpstr>
      <vt:lpstr>„PowerPoint“ pateiktis</vt:lpstr>
      <vt:lpstr>Įdomūs faktai apie Lietuvą</vt:lpstr>
      <vt:lpstr>Faktai apie Lietuvą</vt:lpstr>
      <vt:lpstr>Argentina</vt:lpstr>
      <vt:lpstr>Nobelio premijos istorija</vt:lpstr>
      <vt:lpstr>2015- ųjų metų Nobelio premijos laureatai</vt:lpstr>
      <vt:lpstr>Nobelio chemijos premija 2015m.</vt:lpstr>
      <vt:lpstr>Nobelio taikos premija</vt:lpstr>
      <vt:lpstr>Nobelio medicinos ir fiziologijos premija</vt:lpstr>
      <vt:lpstr>„PowerPoint“ pateiktis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Žinių krautuvėlė</dc:title>
  <dc:creator>Sandora</dc:creator>
  <cp:lastModifiedBy>sandora-46</cp:lastModifiedBy>
  <cp:revision>31</cp:revision>
  <dcterms:created xsi:type="dcterms:W3CDTF">2015-10-16T12:22:07Z</dcterms:created>
  <dcterms:modified xsi:type="dcterms:W3CDTF">2015-11-18T21:49:18Z</dcterms:modified>
</cp:coreProperties>
</file>