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76" r:id="rId7"/>
    <p:sldId id="275" r:id="rId8"/>
    <p:sldId id="261" r:id="rId9"/>
    <p:sldId id="262" r:id="rId10"/>
    <p:sldId id="263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3C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3DA2B-45E3-45D5-96C4-2589A40B0697}" type="datetimeFigureOut">
              <a:rPr lang="lt-LT" smtClean="0"/>
              <a:t>2019-09-23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7AF25-2E70-43C8-B6FF-6AF0541F95F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37942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7AF25-2E70-43C8-B6FF-6AF0541F95F9}" type="slidenum">
              <a:rPr lang="lt-LT" smtClean="0"/>
              <a:t>10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12440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BE43-B1C2-4604-9064-00A7FE1C641A}" type="datetimeFigureOut">
              <a:rPr lang="lt-LT" smtClean="0"/>
              <a:t>2019-09-23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8DE17E3-5F37-46CC-90BC-A5C49916C1C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2193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BE43-B1C2-4604-9064-00A7FE1C641A}" type="datetimeFigureOut">
              <a:rPr lang="lt-LT" smtClean="0"/>
              <a:t>2019-09-23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DE17E3-5F37-46CC-90BC-A5C49916C1C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01611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BE43-B1C2-4604-9064-00A7FE1C641A}" type="datetimeFigureOut">
              <a:rPr lang="lt-LT" smtClean="0"/>
              <a:t>2019-09-23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DE17E3-5F37-46CC-90BC-A5C49916C1C8}" type="slidenum">
              <a:rPr lang="lt-LT" smtClean="0"/>
              <a:t>‹#›</a:t>
            </a:fld>
            <a:endParaRPr lang="lt-L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6800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BE43-B1C2-4604-9064-00A7FE1C641A}" type="datetimeFigureOut">
              <a:rPr lang="lt-LT" smtClean="0"/>
              <a:t>2019-09-23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DE17E3-5F37-46CC-90BC-A5C49916C1C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26352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BE43-B1C2-4604-9064-00A7FE1C641A}" type="datetimeFigureOut">
              <a:rPr lang="lt-LT" smtClean="0"/>
              <a:t>2019-09-23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DE17E3-5F37-46CC-90BC-A5C49916C1C8}" type="slidenum">
              <a:rPr lang="lt-LT" smtClean="0"/>
              <a:t>‹#›</a:t>
            </a:fld>
            <a:endParaRPr lang="lt-L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9107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BE43-B1C2-4604-9064-00A7FE1C641A}" type="datetimeFigureOut">
              <a:rPr lang="lt-LT" smtClean="0"/>
              <a:t>2019-09-23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DE17E3-5F37-46CC-90BC-A5C49916C1C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18955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BE43-B1C2-4604-9064-00A7FE1C641A}" type="datetimeFigureOut">
              <a:rPr lang="lt-LT" smtClean="0"/>
              <a:t>2019-09-23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17E3-5F37-46CC-90BC-A5C49916C1C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02762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BE43-B1C2-4604-9064-00A7FE1C641A}" type="datetimeFigureOut">
              <a:rPr lang="lt-LT" smtClean="0"/>
              <a:t>2019-09-23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17E3-5F37-46CC-90BC-A5C49916C1C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7411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BE43-B1C2-4604-9064-00A7FE1C641A}" type="datetimeFigureOut">
              <a:rPr lang="lt-LT" smtClean="0"/>
              <a:t>2019-09-23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17E3-5F37-46CC-90BC-A5C49916C1C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535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BE43-B1C2-4604-9064-00A7FE1C641A}" type="datetimeFigureOut">
              <a:rPr lang="lt-LT" smtClean="0"/>
              <a:t>2019-09-23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DE17E3-5F37-46CC-90BC-A5C49916C1C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11802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BE43-B1C2-4604-9064-00A7FE1C641A}" type="datetimeFigureOut">
              <a:rPr lang="lt-LT" smtClean="0"/>
              <a:t>2019-09-23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8DE17E3-5F37-46CC-90BC-A5C49916C1C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44181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BE43-B1C2-4604-9064-00A7FE1C641A}" type="datetimeFigureOut">
              <a:rPr lang="lt-LT" smtClean="0"/>
              <a:t>2019-09-23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8DE17E3-5F37-46CC-90BC-A5C49916C1C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34637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BE43-B1C2-4604-9064-00A7FE1C641A}" type="datetimeFigureOut">
              <a:rPr lang="lt-LT" smtClean="0"/>
              <a:t>2019-09-23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17E3-5F37-46CC-90BC-A5C49916C1C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3157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BE43-B1C2-4604-9064-00A7FE1C641A}" type="datetimeFigureOut">
              <a:rPr lang="lt-LT" smtClean="0"/>
              <a:t>2019-09-23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17E3-5F37-46CC-90BC-A5C49916C1C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7962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BE43-B1C2-4604-9064-00A7FE1C641A}" type="datetimeFigureOut">
              <a:rPr lang="lt-LT" smtClean="0"/>
              <a:t>2019-09-23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17E3-5F37-46CC-90BC-A5C49916C1C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7038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BE43-B1C2-4604-9064-00A7FE1C641A}" type="datetimeFigureOut">
              <a:rPr lang="lt-LT" smtClean="0"/>
              <a:t>2019-09-23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DE17E3-5F37-46CC-90BC-A5C49916C1C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1558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6BE43-B1C2-4604-9064-00A7FE1C641A}" type="datetimeFigureOut">
              <a:rPr lang="lt-LT" smtClean="0"/>
              <a:t>2019-09-23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8DE17E3-5F37-46CC-90BC-A5C49916C1C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1317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234290" y="253230"/>
            <a:ext cx="9144000" cy="2571858"/>
          </a:xfrm>
        </p:spPr>
        <p:txBody>
          <a:bodyPr>
            <a:normAutofit fontScale="90000"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Šiaulių „Sandoros“ progimnazijos</a:t>
            </a:r>
            <a:b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m. mokyklos veiklos kokybės įsivertinimo pristatymas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585216" y="4572001"/>
            <a:ext cx="11268790" cy="1717894"/>
          </a:xfrm>
        </p:spPr>
        <p:txBody>
          <a:bodyPr>
            <a:normAutofit/>
          </a:bodyPr>
          <a:lstStyle/>
          <a:p>
            <a:pPr algn="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Malcevičius</a:t>
            </a: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Direktoriaus pavaduotojas ugdymui, mokyklos veiklos įsivertinimo grupės koordinatorius</a:t>
            </a:r>
          </a:p>
          <a:p>
            <a:pPr algn="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Vičkutė</a:t>
            </a: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mokyklos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veiklos kokybės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įsivertinimo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grupės pirmininkė</a:t>
            </a:r>
          </a:p>
          <a:p>
            <a:pPr algn="r"/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278" y="253229"/>
            <a:ext cx="1832154" cy="1016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06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vadinimas 1"/>
          <p:cNvSpPr txBox="1">
            <a:spLocks/>
          </p:cNvSpPr>
          <p:nvPr/>
        </p:nvSpPr>
        <p:spPr>
          <a:xfrm>
            <a:off x="423081" y="255942"/>
            <a:ext cx="12028227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IQES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pateikiamos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 au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kščiausios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5 žemiausios reikšmės bei  didžiausias poreikis keistis (</a:t>
            </a:r>
            <a:r>
              <a:rPr lang="lt-L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pedagogų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) 2018 m.</a:t>
            </a:r>
            <a:endParaRPr lang="lt-LT" dirty="0"/>
          </a:p>
        </p:txBody>
      </p:sp>
      <p:pic>
        <p:nvPicPr>
          <p:cNvPr id="2" name="Paveikslėlis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764" y="1581505"/>
            <a:ext cx="11161361" cy="524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31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869743" y="624110"/>
            <a:ext cx="9634869" cy="1280890"/>
          </a:xfrm>
        </p:spPr>
        <p:txBody>
          <a:bodyPr/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obulinti pasirinkti šie progimnazijos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veiklos kokybės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rodikliai: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006221" y="2133600"/>
            <a:ext cx="9498391" cy="3777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lt-LT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lt-LT" sz="3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3.1.1  Įranga ir priemonės (įvairovė, šiuolaikiškumas);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lt-LT" sz="3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3.1.2  Pastatas ir jo aplinka (</a:t>
            </a:r>
            <a:r>
              <a:rPr lang="lt-LT" sz="36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ergonomiškumas</a:t>
            </a:r>
            <a:r>
              <a:rPr lang="lt-LT" sz="3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lt-LT" sz="3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2.3.1  Mokymasis </a:t>
            </a:r>
            <a:r>
              <a:rPr lang="lt-LT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(mokymosi </a:t>
            </a:r>
            <a:r>
              <a:rPr lang="lt-LT" sz="3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socialumas, </a:t>
            </a:r>
            <a:r>
              <a:rPr lang="lt-LT" sz="36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savivaldumas</a:t>
            </a:r>
            <a:r>
              <a:rPr lang="lt-LT" sz="3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mokantis, mokymosi konstruktyvumas).</a:t>
            </a:r>
          </a:p>
          <a:p>
            <a:pPr>
              <a:buFont typeface="Wingdings" panose="05000000000000000000" pitchFamily="2" charset="2"/>
              <a:buChar char="Ø"/>
            </a:pPr>
            <a:endParaRPr lang="lt-LT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lt-LT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lt-LT" dirty="0" smtClean="0"/>
          </a:p>
          <a:p>
            <a:pPr marL="0" indent="0" algn="r">
              <a:buNone/>
            </a:pPr>
            <a:endParaRPr lang="lt-LT" dirty="0"/>
          </a:p>
          <a:p>
            <a:pPr marL="0" indent="0" algn="r">
              <a:buNone/>
            </a:pPr>
            <a:endParaRPr lang="lt-LT" dirty="0" smtClean="0"/>
          </a:p>
          <a:p>
            <a:pPr marL="0" indent="0" algn="r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29094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745673" y="624110"/>
            <a:ext cx="9758940" cy="1280890"/>
          </a:xfrm>
        </p:spPr>
        <p:txBody>
          <a:bodyPr>
            <a:normAutofit/>
          </a:bodyPr>
          <a:lstStyle/>
          <a:p>
            <a:pPr algn="ctr"/>
            <a:r>
              <a:rPr lang="lt-LT" dirty="0" smtClean="0"/>
              <a:t>Priemonių planas progimnazijos veiklos tobulinimui 2019 m. (I)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560945" y="1757779"/>
            <a:ext cx="9943667" cy="5100221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</a:pPr>
            <a:r>
              <a:rPr lang="lt-LT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3.1.1  Įranga ir priemonės (įvairovė, šiuolaikiškumas).</a:t>
            </a:r>
            <a:endParaRPr lang="lt-LT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  <a:tabLst>
                <a:tab pos="540385" algn="l"/>
              </a:tabLst>
            </a:pPr>
            <a:r>
              <a:rPr lang="lt-LT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Iki 2019 m. balandžio 1 d. atlikti apklausą dėl ugdymo procese naudojamos įrangos ir priemonių atnaujinimo poreikio. Atsakinga įsivertinimo grupės narė Kristina Černiauskienė.</a:t>
            </a:r>
          </a:p>
          <a:p>
            <a:pPr algn="just">
              <a:lnSpc>
                <a:spcPct val="107000"/>
              </a:lnSpc>
            </a:pPr>
            <a:r>
              <a:rPr lang="lt-LT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3.1.2  Pastatas ir jo aplinka (</a:t>
            </a:r>
            <a:r>
              <a:rPr lang="lt-LT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ergonomiškumas</a:t>
            </a:r>
            <a:r>
              <a:rPr lang="lt-LT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lt-LT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  <a:tabLst>
                <a:tab pos="540385" algn="l"/>
              </a:tabLst>
            </a:pPr>
            <a:r>
              <a:rPr lang="lt-LT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Per 2019 metus kūrybiškai pritaikyti mokyklos lauko teritoriją ugdymui(</a:t>
            </a:r>
            <a:r>
              <a:rPr lang="lt-LT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lt-LT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– įrengti „lauko klases“. Atsakingi: mokyklos direktorius, direktoriaus pavaduotojas ugdymui, ūkio dalies vedėja.</a:t>
            </a:r>
          </a:p>
          <a:p>
            <a:pPr lvl="0" algn="just">
              <a:buFont typeface="+mj-lt"/>
              <a:buAutoNum type="arabicPeriod"/>
              <a:tabLst>
                <a:tab pos="540385" algn="l"/>
              </a:tabLst>
            </a:pPr>
            <a:r>
              <a:rPr lang="lt-LT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Iki 2019 m. gegužės 1 d. parengti pirmo aukšto laisvalaikio erdvių projektą, įtraukiant mokinių tėvus (globėjus). Atsakingi klasių vadovai.</a:t>
            </a:r>
          </a:p>
          <a:p>
            <a:pPr lvl="0" algn="just">
              <a:buFont typeface="+mj-lt"/>
              <a:buAutoNum type="arabicPeriod"/>
              <a:tabLst>
                <a:tab pos="540385" algn="l"/>
              </a:tabLst>
            </a:pPr>
            <a:r>
              <a:rPr lang="lt-LT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Pagal mokyklos bendruomenės siūlymus, iki 2019 m. gruodžio 31 d. atnaujinti / įrengti aktyviam ir pasyviam mokinių poilsiui, bendravimui skirtas erdves mokyklos vidaus patalpose. Atsakingi: metodinių grupių pirmininkai, mokyklos administracija, ūkio dalies vedėja.</a:t>
            </a:r>
            <a:endParaRPr lang="lt-LT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008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032987" y="624110"/>
            <a:ext cx="9471626" cy="1280890"/>
          </a:xfrm>
        </p:spPr>
        <p:txBody>
          <a:bodyPr/>
          <a:lstStyle/>
          <a:p>
            <a:pPr algn="ctr"/>
            <a:r>
              <a:rPr lang="lt-LT" dirty="0"/>
              <a:t>Priemonių planas progimnazijos veiklos tobulinimui 2019 m. (</a:t>
            </a:r>
            <a:r>
              <a:rPr lang="lt-LT" dirty="0" smtClean="0"/>
              <a:t>II)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032986" y="2133599"/>
            <a:ext cx="9471626" cy="4560163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</a:pPr>
            <a:r>
              <a:rPr lang="lt-LT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2.3.1. Mokymasis (mokymosi socialumas, </a:t>
            </a:r>
            <a:r>
              <a:rPr lang="lt-LT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savivaldumas</a:t>
            </a:r>
            <a:r>
              <a:rPr lang="lt-LT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mokantis, mokymosi konstruktyvumas).</a:t>
            </a:r>
            <a:endParaRPr lang="lt-LT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  <a:tabLst>
                <a:tab pos="540385" algn="l"/>
              </a:tabLst>
            </a:pPr>
            <a:r>
              <a:rPr lang="lt-LT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Metodinėse grupėse iki 2019 m. gegužės 1 d. aptarti ir parengti rekomendacijas mokytojams dėl namų darbų skyrimo tvarkos. Atsakingi metodinių grupių pirmininkai.</a:t>
            </a:r>
          </a:p>
          <a:p>
            <a:pPr lvl="0" algn="just">
              <a:buFont typeface="+mj-lt"/>
              <a:buAutoNum type="arabicPeriod"/>
              <a:tabLst>
                <a:tab pos="540385" algn="l"/>
              </a:tabLst>
            </a:pPr>
            <a:r>
              <a:rPr lang="lt-LT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2019 m. aktyvinti mokinių </a:t>
            </a:r>
            <a:r>
              <a:rPr lang="lt-LT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savipagalbos</a:t>
            </a:r>
            <a:r>
              <a:rPr lang="lt-LT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grupes „Mokinys – mokiniui“, užtikrinant gabių mokinių teikiamą pagalbą mokymosi sunkumų turintiems mokiniams. Atsakingi: klasių vadovai, direktoriaus pavaduotojas ugdymui.</a:t>
            </a:r>
          </a:p>
          <a:p>
            <a:pPr lvl="0" algn="just">
              <a:buFont typeface="+mj-lt"/>
              <a:buAutoNum type="arabicPeriod"/>
              <a:tabLst>
                <a:tab pos="540385" algn="l"/>
              </a:tabLst>
            </a:pPr>
            <a:r>
              <a:rPr lang="lt-LT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Metodinėse grupėse iki 2018-2019 m. m. pabaigos aptarti efektyvius ugdymo(</a:t>
            </a:r>
            <a:r>
              <a:rPr lang="lt-LT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metodus, skatinančius mokinius mokytis bendradarbiaujant įvairios sudėties ir dydžio grupėse ir / ar porose, parengti rekomendacijas. Atsakingi metodinių grupių pirmininkai</a:t>
            </a:r>
            <a:r>
              <a:rPr lang="lt-LT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406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864311" y="624110"/>
            <a:ext cx="9640301" cy="1280890"/>
          </a:xfrm>
        </p:spPr>
        <p:txBody>
          <a:bodyPr/>
          <a:lstStyle/>
          <a:p>
            <a:pPr algn="ctr"/>
            <a:r>
              <a:rPr lang="lt-LT" dirty="0"/>
              <a:t>Priemonių planas progimnazijos veiklos tobulinimui 2019 m. (</a:t>
            </a:r>
            <a:r>
              <a:rPr lang="lt-LT" dirty="0" smtClean="0"/>
              <a:t>III)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864311" y="2133600"/>
            <a:ext cx="9640301" cy="4213934"/>
          </a:xfrm>
        </p:spPr>
        <p:txBody>
          <a:bodyPr>
            <a:noAutofit/>
          </a:bodyPr>
          <a:lstStyle/>
          <a:p>
            <a:pPr lvl="0" algn="just">
              <a:buFont typeface="+mj-lt"/>
              <a:buAutoNum type="arabicPeriod"/>
              <a:tabLst>
                <a:tab pos="540385" algn="l"/>
              </a:tabLst>
            </a:pPr>
            <a:r>
              <a:rPr lang="lt-LT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2019 m. dalytis gerąja darbo patirtimi su kitų mokyklų pedagogais (stebėti kitų mokyklų mokytojų vedamas pamokas, patiems mokytojams vesti atviras pamokas, į kurias būtų kviečiami bendradarbiaujančių mokyklų mokytojai). Atsakingi: metodinių grupių pirmininkai, mokytojai, mokyklos administracija.</a:t>
            </a:r>
          </a:p>
          <a:p>
            <a:pPr lvl="0" algn="just">
              <a:buFont typeface="+mj-lt"/>
              <a:buAutoNum type="arabicPeriod"/>
              <a:tabLst>
                <a:tab pos="630555" algn="l"/>
              </a:tabLst>
            </a:pPr>
            <a:r>
              <a:rPr lang="lt-LT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2019 m. organizuoti tikslinius (išsikeliant konkretų stebėjimo tikslą) pamokų stebėjimus. Atsakingi – mokyklos administracijos atstovai.</a:t>
            </a:r>
          </a:p>
          <a:p>
            <a:pPr lvl="0" algn="just">
              <a:buFont typeface="+mj-lt"/>
              <a:buAutoNum type="arabicPeriod"/>
              <a:tabLst>
                <a:tab pos="630555" algn="l"/>
              </a:tabLst>
            </a:pPr>
            <a:r>
              <a:rPr lang="lt-LT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2019 m. metodinėse grupėse aptarti mokytojų vestas atviras pamokas, akcentuojant mokinių gebėjimą sieti išmoktus dalykus ir asmenines patirtis su nežinomais dalykais. Atsakingi: metodinių grupių pirmininkai, mokytojai, mokyklos administracija</a:t>
            </a:r>
            <a:r>
              <a:rPr lang="lt-LT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lt-LT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832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791570" y="600501"/>
            <a:ext cx="10562230" cy="557646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Pagal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Švietimo įstatymo 37 straipsnį  „Švietimo kokybė“ mokyklos veiklos įsivertinimo sritis, atlikimo metodiką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pasirinko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okyklos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taryba.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taryba nusprendė, kad veiklos įsivertinimas bus atliekamas vadovaujantis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</a:t>
            </a:r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įgyvendinančios bendrojo ugdymo programas, veiklos kokybės įsivertinimo </a:t>
            </a: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metodika“ </a:t>
            </a:r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(2016</a:t>
            </a: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gegužės-birželio mėn. progimnazijoje vyko platusis veiklos kokybės įsivertinimas.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45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63857" y="528898"/>
            <a:ext cx="11089943" cy="781287"/>
          </a:xfrm>
        </p:spPr>
        <p:txBody>
          <a:bodyPr>
            <a:normAutofit/>
          </a:bodyPr>
          <a:lstStyle/>
          <a:p>
            <a:pPr algn="ctr"/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Veiklos kokybės įsivertinimo statistika</a:t>
            </a:r>
            <a:endParaRPr lang="lt-L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1513267"/>
            <a:ext cx="10515600" cy="4663696"/>
          </a:xfrm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Atliekant mokyklos </a:t>
            </a:r>
            <a:r>
              <a:rPr lang="lt-LT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veiklos kokybės </a:t>
            </a:r>
            <a:r>
              <a:rPr lang="lt-LT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įsivertinimą, </a:t>
            </a:r>
            <a:r>
              <a:rPr lang="lt-LT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buvo </a:t>
            </a:r>
            <a:r>
              <a:rPr lang="lt-LT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naudojama „</a:t>
            </a:r>
            <a:r>
              <a:rPr lang="lt-LT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IQESonline.lt</a:t>
            </a:r>
            <a:r>
              <a:rPr lang="lt-LT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lt-LT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apklausa, </a:t>
            </a:r>
            <a:r>
              <a:rPr lang="lt-LT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skirta  </a:t>
            </a:r>
            <a:r>
              <a:rPr lang="lt-LT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progimnazijos </a:t>
            </a:r>
            <a:r>
              <a:rPr lang="lt-LT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mokiniams (5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lt-LT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lt-LT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klas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lt-LT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ų) </a:t>
            </a:r>
            <a:r>
              <a:rPr lang="lt-LT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ir mokinių tėvams (</a:t>
            </a:r>
            <a:r>
              <a:rPr lang="lt-LT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1-8 klasių). Tyrimo veiklos sritys: ugdymas(</a:t>
            </a:r>
            <a:r>
              <a:rPr lang="lt-LT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lt-LT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ir mokinių patirtys (2 sritis); ugdymo(</a:t>
            </a:r>
            <a:r>
              <a:rPr lang="lt-LT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lt-LT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aplinkos (3 sritis).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lt-LT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Dalyvauti apklausoje buvo pakviesti 595 respondentai (181 progimnazijos mokinys, 374 progimnazijos </a:t>
            </a:r>
            <a:r>
              <a:rPr lang="lt-LT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mokinių </a:t>
            </a:r>
            <a:r>
              <a:rPr lang="lt-LT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tėvai ir 40 pedagogų).</a:t>
            </a:r>
            <a:endParaRPr lang="lt-LT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lt-LT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Mokinių </a:t>
            </a:r>
            <a:r>
              <a:rPr lang="lt-LT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grįžusi klausimynų kvota sudaro </a:t>
            </a:r>
            <a:r>
              <a:rPr lang="lt-LT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65,7 proc., tėvų – 36,1 proc., pedagogų </a:t>
            </a:r>
            <a:r>
              <a:rPr lang="lt-LT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lt-LT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72,5 proc..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7117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160409"/>
            <a:ext cx="10515600" cy="1001948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Plačiojo į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sivertinimo metu surasti </a:t>
            </a:r>
            <a:r>
              <a:rPr lang="lt-L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stiprieji ir silpnieji</a:t>
            </a:r>
            <a:r>
              <a:rPr lang="lt-L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veiklos rodikliai:</a:t>
            </a:r>
            <a:endParaRPr lang="lt-L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614" y="1419367"/>
            <a:ext cx="11459057" cy="4926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63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153804" y="719169"/>
            <a:ext cx="1018009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Išsamesniam mokyklos veiklos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kokybės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į(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)vertinimui </a:t>
            </a:r>
            <a:b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pasirinktos dvi veiklos sritys</a:t>
            </a:r>
            <a:endParaRPr lang="lt-L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722159" y="2831911"/>
            <a:ext cx="8611738" cy="40260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lt-LT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sritis.</a:t>
            </a:r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Ugdymas(-is) ir mokinių </a:t>
            </a:r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patirtys</a:t>
            </a:r>
            <a:r>
              <a:rPr lang="lt-LT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sz="32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t-LT" sz="32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t-LT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sritis. </a:t>
            </a:r>
            <a:r>
              <a:rPr lang="lt-LT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Ugdymo(</a:t>
            </a:r>
            <a:r>
              <a:rPr lang="lt-LT" sz="36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aplinkos</a:t>
            </a:r>
            <a:r>
              <a:rPr lang="lt-LT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lt-LT" sz="4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Įsivertinimas vyko 2018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spalio-gruodžio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mėn. </a:t>
            </a:r>
            <a:endParaRPr lang="lt-LT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lt-LT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41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347416" y="230378"/>
            <a:ext cx="8911687" cy="1280890"/>
          </a:xfrm>
        </p:spPr>
        <p:txBody>
          <a:bodyPr/>
          <a:lstStyle/>
          <a:p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lt-LT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sritis.</a:t>
            </a:r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Ugdymas(-is) ir mokinių patirtys</a:t>
            </a:r>
            <a:r>
              <a:rPr lang="lt-LT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lt-LT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dirty="0"/>
          </a:p>
        </p:txBody>
      </p:sp>
      <p:sp>
        <p:nvSpPr>
          <p:cNvPr id="4" name="Pavadinimas 1"/>
          <p:cNvSpPr txBox="1">
            <a:spLocks/>
          </p:cNvSpPr>
          <p:nvPr/>
        </p:nvSpPr>
        <p:spPr>
          <a:xfrm>
            <a:off x="1924184" y="1627220"/>
            <a:ext cx="8911687" cy="523078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5" name="Stačiakampis 4"/>
          <p:cNvSpPr/>
          <p:nvPr/>
        </p:nvSpPr>
        <p:spPr>
          <a:xfrm>
            <a:off x="1985673" y="870823"/>
            <a:ext cx="8788707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000" dirty="0" smtClean="0"/>
              <a:t>„IQES </a:t>
            </a:r>
            <a:r>
              <a:rPr lang="lt-LT" sz="2000" dirty="0" err="1" smtClean="0"/>
              <a:t>online</a:t>
            </a:r>
            <a:r>
              <a:rPr lang="lt-LT" sz="2000" dirty="0" smtClean="0"/>
              <a:t>“ </a:t>
            </a:r>
            <a:r>
              <a:rPr lang="lt-LT" sz="2000" dirty="0"/>
              <a:t>koreguotas klausimynas (mokiniams, tėvams, mokytojams).</a:t>
            </a:r>
            <a:br>
              <a:rPr lang="lt-LT" sz="2000" dirty="0"/>
            </a:br>
            <a:r>
              <a:rPr lang="lt-LT" sz="2000" dirty="0" smtClean="0"/>
              <a:t>Atlikta dokumentų </a:t>
            </a:r>
            <a:r>
              <a:rPr lang="lt-LT" sz="2000" dirty="0"/>
              <a:t>analizė:</a:t>
            </a:r>
            <a:br>
              <a:rPr lang="lt-LT" sz="2000" dirty="0"/>
            </a:br>
            <a:r>
              <a:rPr lang="lt-LT" sz="2000" dirty="0"/>
              <a:t>	</a:t>
            </a:r>
            <a:r>
              <a:rPr lang="lt-LT" sz="2000" dirty="0" smtClean="0"/>
              <a:t>Mokyklos u</a:t>
            </a:r>
            <a:r>
              <a:rPr lang="lt-LT" sz="2000" dirty="0" smtClean="0"/>
              <a:t>gdymo planas;</a:t>
            </a:r>
            <a:r>
              <a:rPr lang="lt-LT" sz="2000" dirty="0"/>
              <a:t/>
            </a:r>
            <a:br>
              <a:rPr lang="lt-LT" sz="2000" dirty="0"/>
            </a:br>
            <a:r>
              <a:rPr lang="lt-LT" sz="2000" dirty="0"/>
              <a:t>	</a:t>
            </a:r>
            <a:r>
              <a:rPr lang="lt-LT" sz="2000" dirty="0" smtClean="0"/>
              <a:t>Mokyklos s</a:t>
            </a:r>
            <a:r>
              <a:rPr lang="lt-LT" sz="2000" dirty="0" smtClean="0"/>
              <a:t>trateginis planas;</a:t>
            </a:r>
            <a:r>
              <a:rPr lang="lt-LT" sz="2000" dirty="0"/>
              <a:t/>
            </a:r>
            <a:br>
              <a:rPr lang="lt-LT" sz="2000" dirty="0"/>
            </a:br>
            <a:r>
              <a:rPr lang="lt-LT" sz="2000" dirty="0"/>
              <a:t>	</a:t>
            </a:r>
            <a:r>
              <a:rPr lang="lt-LT" sz="2000" dirty="0"/>
              <a:t>P</a:t>
            </a:r>
            <a:r>
              <a:rPr lang="lt-LT" sz="2000" dirty="0" smtClean="0"/>
              <a:t>amokų </a:t>
            </a:r>
            <a:r>
              <a:rPr lang="lt-LT" sz="2000" dirty="0"/>
              <a:t>stebėjimo </a:t>
            </a:r>
            <a:r>
              <a:rPr lang="lt-LT" sz="2000" dirty="0" smtClean="0"/>
              <a:t>protokolai</a:t>
            </a:r>
            <a:r>
              <a:rPr lang="lt-LT" sz="2000" dirty="0"/>
              <a:t>;</a:t>
            </a:r>
            <a:endParaRPr lang="lt-LT" sz="2000" dirty="0"/>
          </a:p>
          <a:p>
            <a:r>
              <a:rPr lang="lt-LT" sz="2000" dirty="0" smtClean="0"/>
              <a:t>	Klasės </a:t>
            </a:r>
            <a:r>
              <a:rPr lang="lt-LT" sz="2000" dirty="0"/>
              <a:t>vadovų veiklos </a:t>
            </a:r>
            <a:r>
              <a:rPr lang="lt-LT" sz="2000" dirty="0" smtClean="0"/>
              <a:t>planai</a:t>
            </a:r>
            <a:r>
              <a:rPr lang="lt-LT" sz="2000" dirty="0"/>
              <a:t>;</a:t>
            </a:r>
            <a:endParaRPr lang="lt-LT" sz="2000" dirty="0"/>
          </a:p>
          <a:p>
            <a:r>
              <a:rPr lang="lt-LT" sz="2000" dirty="0" smtClean="0"/>
              <a:t>	Individualių </a:t>
            </a:r>
            <a:r>
              <a:rPr lang="lt-LT" sz="2000" dirty="0"/>
              <a:t>konsultacijų </a:t>
            </a:r>
            <a:r>
              <a:rPr lang="lt-LT" sz="2000" dirty="0" smtClean="0"/>
              <a:t>grafikai;</a:t>
            </a:r>
            <a:endParaRPr lang="lt-LT" sz="2000" dirty="0"/>
          </a:p>
          <a:p>
            <a:r>
              <a:rPr lang="lt-LT" sz="2000" dirty="0" smtClean="0"/>
              <a:t>	Asmeninės </a:t>
            </a:r>
            <a:r>
              <a:rPr lang="lt-LT" sz="2000" dirty="0"/>
              <a:t>pažangos fiksavimo ir stebėjimo </a:t>
            </a:r>
            <a:r>
              <a:rPr lang="lt-LT" sz="2000" dirty="0" smtClean="0"/>
              <a:t>lapai</a:t>
            </a:r>
            <a:r>
              <a:rPr lang="lt-LT" sz="2000" dirty="0"/>
              <a:t>;</a:t>
            </a:r>
            <a:endParaRPr lang="lt-LT" sz="2000" dirty="0"/>
          </a:p>
          <a:p>
            <a:r>
              <a:rPr lang="lt-LT" sz="2000" dirty="0" smtClean="0"/>
              <a:t>	Metodinių </a:t>
            </a:r>
            <a:r>
              <a:rPr lang="lt-LT" sz="2000" dirty="0"/>
              <a:t>grupių </a:t>
            </a:r>
            <a:r>
              <a:rPr lang="lt-LT" sz="2000" dirty="0" smtClean="0"/>
              <a:t>dokumentacija.</a:t>
            </a:r>
          </a:p>
          <a:p>
            <a:r>
              <a:rPr lang="lt-LT" sz="2000" dirty="0"/>
              <a:t>	</a:t>
            </a:r>
            <a:r>
              <a:rPr lang="lt-LT" sz="2000" dirty="0" smtClean="0"/>
              <a:t>Mokyklos VGK dokumentacija, priimti susitarimai; </a:t>
            </a:r>
            <a:endParaRPr lang="lt-LT" sz="2000" dirty="0"/>
          </a:p>
          <a:p>
            <a:r>
              <a:rPr lang="lt-LT" sz="2000" dirty="0" smtClean="0"/>
              <a:t>	</a:t>
            </a:r>
            <a:r>
              <a:rPr lang="lt-LT" sz="2000" dirty="0"/>
              <a:t>P</a:t>
            </a:r>
            <a:r>
              <a:rPr lang="lt-LT" sz="2000" dirty="0" smtClean="0"/>
              <a:t>rogimnazijos gabių ir talentingų vaikų ugdymo metodinės 	</a:t>
            </a:r>
            <a:r>
              <a:rPr lang="lt-LT" sz="2000" dirty="0" smtClean="0"/>
              <a:t>rekomendacijos, jų įgyvendinimo efektyvumas;</a:t>
            </a:r>
            <a:endParaRPr lang="lt-LT" sz="2000" dirty="0"/>
          </a:p>
          <a:p>
            <a:r>
              <a:rPr lang="lt-LT" sz="2000" dirty="0" smtClean="0"/>
              <a:t>	</a:t>
            </a:r>
            <a:r>
              <a:rPr lang="lt-LT" sz="2000" dirty="0" smtClean="0"/>
              <a:t>Elektroninis </a:t>
            </a:r>
            <a:r>
              <a:rPr lang="lt-LT" sz="2000" dirty="0"/>
              <a:t>dienynas (lankomumas, namų darbų atlikimas </a:t>
            </a:r>
            <a:r>
              <a:rPr lang="lt-LT" sz="2000" dirty="0" smtClean="0"/>
              <a:t>/ neatlikimas</a:t>
            </a:r>
            <a:r>
              <a:rPr lang="lt-LT" sz="2000" dirty="0"/>
              <a:t>, formalusis vertinimas). </a:t>
            </a:r>
          </a:p>
          <a:p>
            <a:r>
              <a:rPr lang="lt-LT" sz="2000" dirty="0" smtClean="0"/>
              <a:t>	Mokinių </a:t>
            </a:r>
            <a:r>
              <a:rPr lang="lt-LT" sz="2000" dirty="0" smtClean="0"/>
              <a:t>darbų </a:t>
            </a:r>
            <a:r>
              <a:rPr lang="lt-LT" sz="2000" dirty="0" smtClean="0"/>
              <a:t>aplankai (tų mokytojų, kurie saugo)</a:t>
            </a:r>
            <a:r>
              <a:rPr lang="lt-LT" sz="2000" dirty="0" smtClean="0"/>
              <a:t>;</a:t>
            </a:r>
            <a:endParaRPr lang="lt-LT" sz="2000" dirty="0" smtClean="0"/>
          </a:p>
          <a:p>
            <a:r>
              <a:rPr lang="lt-LT" sz="2000" dirty="0" smtClean="0"/>
              <a:t>Įsivertinimo darbo grupės p</a:t>
            </a:r>
            <a:r>
              <a:rPr lang="lt-LT" sz="2000" dirty="0" smtClean="0"/>
              <a:t>okalbiai:</a:t>
            </a:r>
          </a:p>
          <a:p>
            <a:r>
              <a:rPr lang="lt-LT" sz="2000" dirty="0"/>
              <a:t>	</a:t>
            </a:r>
            <a:r>
              <a:rPr lang="lt-LT" sz="2000" dirty="0" smtClean="0"/>
              <a:t>su </a:t>
            </a:r>
            <a:r>
              <a:rPr lang="lt-LT" sz="2000" dirty="0" err="1"/>
              <a:t>soc</a:t>
            </a:r>
            <a:r>
              <a:rPr lang="lt-LT" sz="2000" dirty="0"/>
              <a:t>. pedagoge, </a:t>
            </a:r>
            <a:r>
              <a:rPr lang="lt-LT" sz="2000" dirty="0" smtClean="0"/>
              <a:t>logopede</a:t>
            </a:r>
            <a:r>
              <a:rPr lang="lt-LT" sz="2000" dirty="0"/>
              <a:t>;</a:t>
            </a:r>
            <a:endParaRPr lang="lt-LT" sz="2000" dirty="0"/>
          </a:p>
          <a:p>
            <a:r>
              <a:rPr lang="lt-LT" sz="2000" dirty="0" smtClean="0"/>
              <a:t>	su </a:t>
            </a:r>
            <a:r>
              <a:rPr lang="lt-LT" sz="2000" dirty="0" smtClean="0"/>
              <a:t>klasės auklėtojais. </a:t>
            </a:r>
          </a:p>
          <a:p>
            <a:r>
              <a:rPr lang="lt-LT" dirty="0"/>
              <a:t> </a:t>
            </a:r>
          </a:p>
          <a:p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11547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785639" y="1193111"/>
            <a:ext cx="8911687" cy="523078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Koreguotas „IQES </a:t>
            </a:r>
            <a:r>
              <a:rPr lang="lt-LT" dirty="0" err="1" smtClean="0"/>
              <a:t>online</a:t>
            </a:r>
            <a:r>
              <a:rPr lang="lt-LT" dirty="0" smtClean="0"/>
              <a:t>“ klausimynas </a:t>
            </a:r>
            <a:r>
              <a:rPr lang="lt-LT" dirty="0"/>
              <a:t>(mokiniams, tėvams, mokytojams</a:t>
            </a:r>
            <a:r>
              <a:rPr lang="lt-LT" dirty="0" smtClean="0"/>
              <a:t>).</a:t>
            </a: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>Atlikta d</a:t>
            </a:r>
            <a:r>
              <a:rPr lang="lt-LT" dirty="0" smtClean="0"/>
              <a:t>okumentų </a:t>
            </a:r>
            <a:r>
              <a:rPr lang="lt-LT" dirty="0" smtClean="0"/>
              <a:t>analizė:</a:t>
            </a: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>	Mokyklos ugdymo plano;</a:t>
            </a: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>	</a:t>
            </a:r>
            <a:r>
              <a:rPr lang="lt-LT" dirty="0" smtClean="0"/>
              <a:t>Mokyklos strateginio </a:t>
            </a:r>
            <a:r>
              <a:rPr lang="lt-LT" dirty="0" smtClean="0"/>
              <a:t>plano;</a:t>
            </a: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>	Mokyklos </a:t>
            </a:r>
            <a:r>
              <a:rPr lang="lt-LT" dirty="0" smtClean="0"/>
              <a:t>pirkimo plano;</a:t>
            </a: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>	Mokyklos </a:t>
            </a:r>
            <a:r>
              <a:rPr lang="lt-LT" dirty="0"/>
              <a:t>higienos </a:t>
            </a:r>
            <a:r>
              <a:rPr lang="lt-LT" dirty="0" smtClean="0"/>
              <a:t>paso;</a:t>
            </a: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>	Bendradarbiavimo </a:t>
            </a:r>
            <a:r>
              <a:rPr lang="lt-LT" dirty="0" smtClean="0"/>
              <a:t>sutarčių;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Vykdytas </a:t>
            </a:r>
            <a:r>
              <a:rPr lang="lt-LT" dirty="0"/>
              <a:t>a</a:t>
            </a:r>
            <a:r>
              <a:rPr lang="lt-LT" dirty="0" smtClean="0"/>
              <a:t>plinkos </a:t>
            </a:r>
            <a:r>
              <a:rPr lang="lt-LT" dirty="0"/>
              <a:t>ir patalpų </a:t>
            </a:r>
            <a:r>
              <a:rPr lang="lt-LT" dirty="0" smtClean="0"/>
              <a:t>stebėjimas, pokalbiai </a:t>
            </a:r>
            <a:r>
              <a:rPr lang="lt-LT" dirty="0"/>
              <a:t>su bendruomenės nariais.</a:t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  <p:sp>
        <p:nvSpPr>
          <p:cNvPr id="3" name="Stačiakampis 2"/>
          <p:cNvSpPr/>
          <p:nvPr/>
        </p:nvSpPr>
        <p:spPr>
          <a:xfrm>
            <a:off x="2415503" y="419248"/>
            <a:ext cx="62235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sritis. </a:t>
            </a:r>
            <a:r>
              <a:rPr lang="lt-LT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Ugdymo(</a:t>
            </a:r>
            <a:r>
              <a:rPr lang="lt-LT" sz="36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lt-LT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aplinkos</a:t>
            </a:r>
            <a:endParaRPr lang="lt-LT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967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719" y="1162436"/>
            <a:ext cx="10495129" cy="4876054"/>
          </a:xfrm>
          <a:prstGeom prst="rect">
            <a:avLst/>
          </a:prstGeom>
        </p:spPr>
      </p:pic>
      <p:sp>
        <p:nvSpPr>
          <p:cNvPr id="6" name="Pavadinimas 1"/>
          <p:cNvSpPr txBox="1">
            <a:spLocks/>
          </p:cNvSpPr>
          <p:nvPr/>
        </p:nvSpPr>
        <p:spPr>
          <a:xfrm>
            <a:off x="8363234" y="6000466"/>
            <a:ext cx="3537614" cy="8575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lt-LT" sz="1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Vertės, aukštesnės nei 2,5, signalizuoja apie reikšmingą poreikį keistis.</a:t>
            </a:r>
            <a:endParaRPr lang="lt-LT" sz="1600" b="1" dirty="0">
              <a:solidFill>
                <a:schemeClr val="accent1"/>
              </a:solidFill>
            </a:endParaRPr>
          </a:p>
        </p:txBody>
      </p:sp>
      <p:sp>
        <p:nvSpPr>
          <p:cNvPr id="7" name="Pavadinimas 1"/>
          <p:cNvSpPr txBox="1">
            <a:spLocks/>
          </p:cNvSpPr>
          <p:nvPr/>
        </p:nvSpPr>
        <p:spPr>
          <a:xfrm>
            <a:off x="4773305" y="6038490"/>
            <a:ext cx="3469943" cy="7551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lt-LT" sz="1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Vidutinės vertės, aukštesnės nei 2,5, įvardijamos pozityviomis, o žemesnės nei 2,5 – negatyviomis.</a:t>
            </a:r>
            <a:endParaRPr lang="lt-LT" sz="1600" b="1" dirty="0">
              <a:solidFill>
                <a:schemeClr val="accent1"/>
              </a:solidFill>
            </a:endParaRPr>
          </a:p>
        </p:txBody>
      </p:sp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59308" y="0"/>
            <a:ext cx="12028227" cy="1325563"/>
          </a:xfrm>
        </p:spPr>
        <p:txBody>
          <a:bodyPr>
            <a:normAutofit/>
          </a:bodyPr>
          <a:lstStyle/>
          <a:p>
            <a:pPr algn="ctr"/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IQES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pateikiamos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5 au</a:t>
            </a:r>
            <a:r>
              <a:rPr lang="lt-LT" sz="3600" dirty="0" err="1" smtClean="0">
                <a:latin typeface="Times New Roman" pitchFamily="18" charset="0"/>
                <a:cs typeface="Times New Roman" pitchFamily="18" charset="0"/>
              </a:rPr>
              <a:t>kščiausios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5 žemiausios reikšmės bei  didžiausias poreikis keistis (</a:t>
            </a:r>
            <a:r>
              <a:rPr lang="lt-L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mokinių</a:t>
            </a: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) 2018 m.</a:t>
            </a:r>
            <a:endParaRPr lang="lt-LT" sz="3600" dirty="0"/>
          </a:p>
        </p:txBody>
      </p:sp>
    </p:spTree>
    <p:extLst>
      <p:ext uri="{BB962C8B-B14F-4D97-AF65-F5344CB8AC3E}">
        <p14:creationId xmlns:p14="http://schemas.microsoft.com/office/powerpoint/2010/main" val="354765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419366" y="187704"/>
            <a:ext cx="10671411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IQES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pateikiamos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 au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kščiausios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, 5 žemiausios reikšmės bei  didžiausias poreikis keistis </a:t>
            </a: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tėvų, globėjų</a:t>
            </a: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) 2018 m.</a:t>
            </a:r>
            <a:endParaRPr lang="lt-LT" sz="3600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388" y="1513267"/>
            <a:ext cx="11122926" cy="5158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792630"/>
      </p:ext>
    </p:extLst>
  </p:cSld>
  <p:clrMapOvr>
    <a:masterClrMapping/>
  </p:clrMapOvr>
</p:sld>
</file>

<file path=ppt/theme/theme1.xml><?xml version="1.0" encoding="utf-8"?>
<a:theme xmlns:a="http://schemas.openxmlformats.org/drawingml/2006/main" name="Šnabždesys">
  <a:themeElements>
    <a:clrScheme name="Šnabždesy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Šnabždesy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nabždesy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649</TotalTime>
  <Words>720</Words>
  <Application>Microsoft Office PowerPoint</Application>
  <PresentationFormat>Plačiaekranė</PresentationFormat>
  <Paragraphs>70</Paragraphs>
  <Slides>14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</vt:lpstr>
      <vt:lpstr>Wingdings 3</vt:lpstr>
      <vt:lpstr>Šnabždesys</vt:lpstr>
      <vt:lpstr>Šiaulių „Sandoros“ progimnazijos 2018 m. mokyklos veiklos kokybės įsivertinimo pristatymas</vt:lpstr>
      <vt:lpstr>„PowerPoint“ pateiktis</vt:lpstr>
      <vt:lpstr>Veiklos kokybės įsivertinimo statistika</vt:lpstr>
      <vt:lpstr>Plačiojo įsivertinimo metu surasti stiprieji ir silpnieji veiklos rodikliai:</vt:lpstr>
      <vt:lpstr>Išsamesniam mokyklos veiklos kokybės į(si)vertinimui  pasirinktos dvi veiklos sritys</vt:lpstr>
      <vt:lpstr>2 sritis. Ugdymas(-is) ir mokinių patirtys. </vt:lpstr>
      <vt:lpstr>Koreguotas „IQES online“ klausimynas (mokiniams, tėvams, mokytojams). Atlikta dokumentų analizė:  Mokyklos ugdymo plano;  Mokyklos strateginio plano;  Mokyklos pirkimo plano;  Mokyklos higienos paso;  Bendradarbiavimo sutarčių; Vykdytas aplinkos ir patalpų stebėjimas, pokalbiai su bendruomenės nariais.   </vt:lpstr>
      <vt:lpstr>       IQES pateikiamos 5 aukščiausios, 5 žemiausios reikšmės bei  didžiausias poreikis keistis (mokinių) 2018 m.</vt:lpstr>
      <vt:lpstr>IQES pateikiamos 5 aukščiausios, 5 žemiausios reikšmės bei  didžiausias poreikis keistis (tėvų, globėjų) 2018 m.</vt:lpstr>
      <vt:lpstr>„PowerPoint“ pateiktis</vt:lpstr>
      <vt:lpstr>Tobulinti pasirinkti šie progimnazijos veiklos kokybės rodikliai:</vt:lpstr>
      <vt:lpstr>Priemonių planas progimnazijos veiklos tobulinimui 2019 m. (I)</vt:lpstr>
      <vt:lpstr>Priemonių planas progimnazijos veiklos tobulinimui 2019 m. (II)</vt:lpstr>
      <vt:lpstr>Priemonių planas progimnazijos veiklos tobulinimui 2019 m. (III)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„Microsoft“ abonementas</dc:creator>
  <cp:lastModifiedBy>„Windows“ vartotojas</cp:lastModifiedBy>
  <cp:revision>90</cp:revision>
  <dcterms:created xsi:type="dcterms:W3CDTF">2017-01-24T08:35:01Z</dcterms:created>
  <dcterms:modified xsi:type="dcterms:W3CDTF">2019-09-23T18:25:10Z</dcterms:modified>
</cp:coreProperties>
</file>