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9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7416BE43-B1C2-4604-9064-00A7FE1C641A}" type="datetimeFigureOut">
              <a:rPr lang="lt-LT" smtClean="0"/>
              <a:t>2017-01-30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2266472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7416BE43-B1C2-4604-9064-00A7FE1C641A}" type="datetimeFigureOut">
              <a:rPr lang="lt-LT" smtClean="0"/>
              <a:t>2017-01-30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3556184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7416BE43-B1C2-4604-9064-00A7FE1C641A}" type="datetimeFigureOut">
              <a:rPr lang="lt-LT" smtClean="0"/>
              <a:t>2017-01-30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503642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7416BE43-B1C2-4604-9064-00A7FE1C641A}" type="datetimeFigureOut">
              <a:rPr lang="lt-LT" smtClean="0"/>
              <a:t>2017-01-30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4157349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7416BE43-B1C2-4604-9064-00A7FE1C641A}" type="datetimeFigureOut">
              <a:rPr lang="lt-LT" smtClean="0"/>
              <a:t>2017-01-30</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1285455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7416BE43-B1C2-4604-9064-00A7FE1C641A}" type="datetimeFigureOut">
              <a:rPr lang="lt-LT" smtClean="0"/>
              <a:t>2017-01-30</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3828311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7416BE43-B1C2-4604-9064-00A7FE1C641A}" type="datetimeFigureOut">
              <a:rPr lang="lt-LT" smtClean="0"/>
              <a:t>2017-01-30</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2435996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7416BE43-B1C2-4604-9064-00A7FE1C641A}" type="datetimeFigureOut">
              <a:rPr lang="lt-LT" smtClean="0"/>
              <a:t>2017-01-30</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4261680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7416BE43-B1C2-4604-9064-00A7FE1C641A}" type="datetimeFigureOut">
              <a:rPr lang="lt-LT" smtClean="0"/>
              <a:t>2017-01-30</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2982278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7416BE43-B1C2-4604-9064-00A7FE1C641A}" type="datetimeFigureOut">
              <a:rPr lang="lt-LT" smtClean="0"/>
              <a:t>2017-01-30</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3340302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7416BE43-B1C2-4604-9064-00A7FE1C641A}" type="datetimeFigureOut">
              <a:rPr lang="lt-LT" smtClean="0"/>
              <a:t>2017-01-30</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78DE17E3-5F37-46CC-90BC-A5C49916C1C8}" type="slidenum">
              <a:rPr lang="lt-LT" smtClean="0"/>
              <a:t>‹#›</a:t>
            </a:fld>
            <a:endParaRPr lang="lt-LT"/>
          </a:p>
        </p:txBody>
      </p:sp>
    </p:spTree>
    <p:extLst>
      <p:ext uri="{BB962C8B-B14F-4D97-AF65-F5344CB8AC3E}">
        <p14:creationId xmlns:p14="http://schemas.microsoft.com/office/powerpoint/2010/main" val="1981901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16BE43-B1C2-4604-9064-00A7FE1C641A}" type="datetimeFigureOut">
              <a:rPr lang="lt-LT" smtClean="0"/>
              <a:t>2017-01-30</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DE17E3-5F37-46CC-90BC-A5C49916C1C8}" type="slidenum">
              <a:rPr lang="lt-LT" smtClean="0"/>
              <a:t>‹#›</a:t>
            </a:fld>
            <a:endParaRPr lang="lt-LT"/>
          </a:p>
        </p:txBody>
      </p:sp>
    </p:spTree>
    <p:extLst>
      <p:ext uri="{BB962C8B-B14F-4D97-AF65-F5344CB8AC3E}">
        <p14:creationId xmlns:p14="http://schemas.microsoft.com/office/powerpoint/2010/main" val="1900287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234290" y="253229"/>
            <a:ext cx="9144000" cy="3585439"/>
          </a:xfrm>
        </p:spPr>
        <p:txBody>
          <a:bodyPr>
            <a:normAutofit fontScale="90000"/>
          </a:bodyPr>
          <a:lstStyle/>
          <a:p>
            <a:r>
              <a:rPr lang="lt-LT" dirty="0" smtClean="0"/>
              <a:t>Šiaulių „Sandoros“ progimnazijos</a:t>
            </a:r>
            <a:br>
              <a:rPr lang="lt-LT" dirty="0" smtClean="0"/>
            </a:br>
            <a:r>
              <a:rPr lang="lt-LT" dirty="0" smtClean="0"/>
              <a:t>2016 m. mokyklos veiklos kokybės įsivertinimo pristatymas</a:t>
            </a:r>
            <a:endParaRPr lang="lt-LT" dirty="0"/>
          </a:p>
        </p:txBody>
      </p:sp>
      <p:sp>
        <p:nvSpPr>
          <p:cNvPr id="3" name="Antrinis pavadinimas 2"/>
          <p:cNvSpPr>
            <a:spLocks noGrp="1"/>
          </p:cNvSpPr>
          <p:nvPr>
            <p:ph type="subTitle" idx="1"/>
          </p:nvPr>
        </p:nvSpPr>
        <p:spPr>
          <a:xfrm>
            <a:off x="1376128" y="4572001"/>
            <a:ext cx="10477878" cy="1717894"/>
          </a:xfrm>
        </p:spPr>
        <p:txBody>
          <a:bodyPr>
            <a:normAutofit fontScale="92500"/>
          </a:bodyPr>
          <a:lstStyle/>
          <a:p>
            <a:pPr algn="r"/>
            <a:r>
              <a:rPr lang="lt-LT" dirty="0" smtClean="0"/>
              <a:t>M. </a:t>
            </a:r>
            <a:r>
              <a:rPr lang="lt-LT" dirty="0" err="1" smtClean="0"/>
              <a:t>Malcevičius</a:t>
            </a:r>
            <a:endParaRPr lang="lt-LT" dirty="0" smtClean="0"/>
          </a:p>
          <a:p>
            <a:pPr algn="r"/>
            <a:r>
              <a:rPr lang="lt-LT" dirty="0" smtClean="0"/>
              <a:t>Direktoriaus pavaduotojas ugdymui, mokyklos veiklos įsivertinimo grupės koordinatorius</a:t>
            </a:r>
          </a:p>
          <a:p>
            <a:pPr algn="r"/>
            <a:r>
              <a:rPr lang="lt-LT" dirty="0" smtClean="0"/>
              <a:t>V. </a:t>
            </a:r>
            <a:r>
              <a:rPr lang="lt-LT" dirty="0" err="1" smtClean="0"/>
              <a:t>Vičkutė</a:t>
            </a:r>
            <a:endParaRPr lang="lt-LT" dirty="0" smtClean="0"/>
          </a:p>
          <a:p>
            <a:pPr algn="r"/>
            <a:r>
              <a:rPr lang="lt-LT" dirty="0" smtClean="0"/>
              <a:t>Informacinių technologijų mokytoja, mokyklos veiklos kokybės įsivertinimo grupės vadovė</a:t>
            </a:r>
          </a:p>
          <a:p>
            <a:pPr algn="r"/>
            <a:endParaRPr lang="lt-LT"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239" y="1122362"/>
            <a:ext cx="1948215" cy="1080374"/>
          </a:xfrm>
          <a:prstGeom prst="rect">
            <a:avLst/>
          </a:prstGeom>
        </p:spPr>
      </p:pic>
    </p:spTree>
    <p:extLst>
      <p:ext uri="{BB962C8B-B14F-4D97-AF65-F5344CB8AC3E}">
        <p14:creationId xmlns:p14="http://schemas.microsoft.com/office/powerpoint/2010/main" val="464067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10515600" cy="1173964"/>
          </a:xfrm>
        </p:spPr>
        <p:txBody>
          <a:bodyPr>
            <a:normAutofit fontScale="90000"/>
          </a:bodyPr>
          <a:lstStyle/>
          <a:p>
            <a:r>
              <a:rPr lang="lt-LT" dirty="0" smtClean="0"/>
              <a:t>P</a:t>
            </a:r>
            <a:r>
              <a:rPr lang="lt-LT" sz="4000" dirty="0" smtClean="0"/>
              <a:t>riemonių planas 2017 m., atsižvelgiant į 2016 m. įsivertinimo metu surastus </a:t>
            </a:r>
            <a:r>
              <a:rPr lang="lt-LT" sz="4000" b="1" dirty="0" smtClean="0">
                <a:effectLst>
                  <a:outerShdw blurRad="38100" dist="38100" dir="2700000" algn="tl">
                    <a:srgbClr val="000000">
                      <a:alpha val="43137"/>
                    </a:srgbClr>
                  </a:outerShdw>
                </a:effectLst>
              </a:rPr>
              <a:t>silpnuosius</a:t>
            </a:r>
            <a:r>
              <a:rPr lang="lt-LT" sz="4000" dirty="0" smtClean="0">
                <a:effectLst>
                  <a:outerShdw blurRad="38100" dist="38100" dir="2700000" algn="tl">
                    <a:srgbClr val="000000">
                      <a:alpha val="43137"/>
                    </a:srgbClr>
                  </a:outerShdw>
                </a:effectLst>
              </a:rPr>
              <a:t> </a:t>
            </a:r>
            <a:r>
              <a:rPr lang="lt-LT" sz="4000" dirty="0" smtClean="0"/>
              <a:t>veiklos aspektus:</a:t>
            </a:r>
            <a:endParaRPr lang="lt-LT" sz="4000" dirty="0"/>
          </a:p>
        </p:txBody>
      </p:sp>
      <p:sp>
        <p:nvSpPr>
          <p:cNvPr id="3" name="Turinio vietos rezervavimo ženklas 2"/>
          <p:cNvSpPr>
            <a:spLocks noGrp="1"/>
          </p:cNvSpPr>
          <p:nvPr>
            <p:ph idx="1"/>
          </p:nvPr>
        </p:nvSpPr>
        <p:spPr>
          <a:xfrm>
            <a:off x="838200" y="1539091"/>
            <a:ext cx="10515600" cy="5078992"/>
          </a:xfrm>
        </p:spPr>
        <p:txBody>
          <a:bodyPr>
            <a:normAutofit fontScale="85000" lnSpcReduction="20000"/>
          </a:bodyPr>
          <a:lstStyle/>
          <a:p>
            <a:pPr marL="0" indent="0" algn="just">
              <a:buNone/>
            </a:pPr>
            <a:r>
              <a:rPr lang="lt-LT" b="1" dirty="0">
                <a:effectLst>
                  <a:outerShdw blurRad="38100" dist="38100" dir="2700000" algn="tl">
                    <a:srgbClr val="000000">
                      <a:alpha val="43137"/>
                    </a:srgbClr>
                  </a:outerShdw>
                </a:effectLst>
              </a:rPr>
              <a:t>Mokinių</a:t>
            </a:r>
            <a:r>
              <a:rPr lang="lt-LT" dirty="0">
                <a:effectLst>
                  <a:outerShdw blurRad="38100" dist="38100" dir="2700000" algn="tl">
                    <a:srgbClr val="000000">
                      <a:alpha val="43137"/>
                    </a:srgbClr>
                  </a:outerShdw>
                </a:effectLst>
              </a:rPr>
              <a:t> </a:t>
            </a:r>
            <a:r>
              <a:rPr lang="lt-LT" dirty="0"/>
              <a:t>nuomonė apie mokyklą. Žemiausios </a:t>
            </a:r>
            <a:r>
              <a:rPr lang="lt-LT" dirty="0" smtClean="0"/>
              <a:t>vertės teiginiai ir mokyklos </a:t>
            </a:r>
            <a:r>
              <a:rPr lang="lt-LT" dirty="0"/>
              <a:t>įsivertinimo grupės siūlomos priemonės, gerinančios žemiausios vertės teiginius</a:t>
            </a:r>
            <a:r>
              <a:rPr lang="lt-LT" dirty="0" smtClean="0"/>
              <a:t>:</a:t>
            </a:r>
          </a:p>
          <a:p>
            <a:pPr marL="0" indent="0" algn="just">
              <a:buNone/>
            </a:pPr>
            <a:r>
              <a:rPr lang="lt-LT" dirty="0" smtClean="0">
                <a:solidFill>
                  <a:srgbClr val="FF0000"/>
                </a:solidFill>
                <a:effectLst/>
              </a:rPr>
              <a:t>5.1.</a:t>
            </a:r>
            <a:r>
              <a:rPr lang="lt-LT" sz="1400" dirty="0" smtClean="0">
                <a:solidFill>
                  <a:srgbClr val="FF0000"/>
                </a:solidFill>
                <a:effectLst/>
              </a:rPr>
              <a:t> </a:t>
            </a:r>
            <a:r>
              <a:rPr lang="lt-LT" b="1" dirty="0" smtClean="0">
                <a:solidFill>
                  <a:srgbClr val="FF0000"/>
                </a:solidFill>
                <a:effectLst/>
              </a:rPr>
              <a:t>Mūsų mokyklos mokiniai drausmingai elgiasi net ir tada, kai nemato mokytojai.</a:t>
            </a:r>
          </a:p>
          <a:p>
            <a:pPr marL="0" indent="0" algn="just">
              <a:buNone/>
            </a:pPr>
            <a:r>
              <a:rPr lang="lt-LT" b="1" dirty="0">
                <a:solidFill>
                  <a:srgbClr val="FF0000"/>
                </a:solidFill>
              </a:rPr>
              <a:t>5.2. Per paskutinius du mėnesius mūsų klasėje (mokykloje) iš mokinių  nesijuokė, nesišaipė, nesityčiojo.</a:t>
            </a:r>
          </a:p>
          <a:p>
            <a:pPr marL="457200" algn="just">
              <a:spcAft>
                <a:spcPts val="0"/>
              </a:spcAft>
              <a:tabLst>
                <a:tab pos="270510" algn="l"/>
              </a:tabLst>
            </a:pPr>
            <a:r>
              <a:rPr lang="lt-LT" dirty="0" smtClean="0"/>
              <a:t>Suorganizuota (-</a:t>
            </a:r>
            <a:r>
              <a:rPr lang="lt-LT" dirty="0" err="1" smtClean="0"/>
              <a:t>os</a:t>
            </a:r>
            <a:r>
              <a:rPr lang="lt-LT" dirty="0" smtClean="0"/>
              <a:t>) p</a:t>
            </a:r>
            <a:r>
              <a:rPr lang="lt-LT" dirty="0" smtClean="0">
                <a:effectLst/>
              </a:rPr>
              <a:t>sichologo paskaita (-</a:t>
            </a:r>
            <a:r>
              <a:rPr lang="lt-LT" dirty="0" err="1" smtClean="0">
                <a:effectLst/>
              </a:rPr>
              <a:t>os</a:t>
            </a:r>
            <a:r>
              <a:rPr lang="lt-LT" dirty="0" smtClean="0">
                <a:effectLst/>
              </a:rPr>
              <a:t>) tėvams;</a:t>
            </a:r>
            <a:endParaRPr lang="lt-LT" sz="2400" dirty="0" smtClean="0">
              <a:effectLst/>
            </a:endParaRPr>
          </a:p>
          <a:p>
            <a:pPr marL="457200" algn="just">
              <a:spcAft>
                <a:spcPts val="0"/>
              </a:spcAft>
              <a:tabLst>
                <a:tab pos="270510" algn="l"/>
              </a:tabLst>
            </a:pPr>
            <a:r>
              <a:rPr lang="lt-LT" dirty="0" smtClean="0"/>
              <a:t>Suorganizuoti p</a:t>
            </a:r>
            <a:r>
              <a:rPr lang="lt-LT" dirty="0" smtClean="0">
                <a:effectLst/>
              </a:rPr>
              <a:t>raktiniai užsiėmimai patyčių prevencine tema vaikams;</a:t>
            </a:r>
            <a:endParaRPr lang="lt-LT" sz="2400" dirty="0" smtClean="0">
              <a:effectLst/>
            </a:endParaRPr>
          </a:p>
          <a:p>
            <a:pPr marL="457200" algn="just">
              <a:spcAft>
                <a:spcPts val="0"/>
              </a:spcAft>
              <a:tabLst>
                <a:tab pos="270510" algn="l"/>
              </a:tabLst>
            </a:pPr>
            <a:r>
              <a:rPr lang="lt-LT" dirty="0" smtClean="0">
                <a:effectLst/>
              </a:rPr>
              <a:t>Atnaujintos (įgalintos) mokinių elgesio taisykles, numatytos drausminimo priemonės jas pažeidusiems asmenims;</a:t>
            </a:r>
            <a:endParaRPr lang="lt-LT" sz="2400" dirty="0" smtClean="0">
              <a:effectLst/>
            </a:endParaRPr>
          </a:p>
          <a:p>
            <a:pPr marL="457200" algn="just">
              <a:spcAft>
                <a:spcPts val="0"/>
              </a:spcAft>
              <a:tabLst>
                <a:tab pos="270510" algn="l"/>
              </a:tabLst>
            </a:pPr>
            <a:r>
              <a:rPr lang="lt-LT" dirty="0" smtClean="0"/>
              <a:t>Mokykloje organizuojami kultūringiausios </a:t>
            </a:r>
            <a:r>
              <a:rPr lang="lt-LT" dirty="0" smtClean="0">
                <a:effectLst/>
              </a:rPr>
              <a:t>klasės rinkimai;</a:t>
            </a:r>
            <a:endParaRPr lang="lt-LT" sz="2400" dirty="0" smtClean="0">
              <a:effectLst/>
            </a:endParaRPr>
          </a:p>
          <a:p>
            <a:pPr marL="457200" algn="just">
              <a:spcAft>
                <a:spcPts val="0"/>
              </a:spcAft>
              <a:tabLst>
                <a:tab pos="270510" algn="l"/>
              </a:tabLst>
            </a:pPr>
            <a:r>
              <a:rPr lang="lt-LT" dirty="0" smtClean="0">
                <a:effectLst/>
              </a:rPr>
              <a:t>Pedagogų, dirbančių su </a:t>
            </a:r>
            <a:r>
              <a:rPr lang="lt-LT" dirty="0" err="1" smtClean="0">
                <a:effectLst/>
              </a:rPr>
              <a:t>hiperaktyviais</a:t>
            </a:r>
            <a:r>
              <a:rPr lang="lt-LT" dirty="0" smtClean="0">
                <a:effectLst/>
              </a:rPr>
              <a:t> vaikais, švietimas;</a:t>
            </a:r>
            <a:endParaRPr lang="lt-LT" sz="2400" dirty="0" smtClean="0">
              <a:effectLst/>
            </a:endParaRPr>
          </a:p>
          <a:p>
            <a:pPr marL="457200" algn="just">
              <a:spcAft>
                <a:spcPts val="0"/>
              </a:spcAft>
              <a:tabLst>
                <a:tab pos="270510" algn="l"/>
              </a:tabLst>
            </a:pPr>
            <a:r>
              <a:rPr lang="lt-LT" dirty="0" err="1" smtClean="0"/>
              <a:t>Soc</a:t>
            </a:r>
            <a:r>
              <a:rPr lang="lt-LT" dirty="0"/>
              <a:t>. </a:t>
            </a:r>
            <a:r>
              <a:rPr lang="lt-LT" dirty="0" smtClean="0"/>
              <a:t>pedagogės, klasių vadovų inicijuojami patyčių </a:t>
            </a:r>
            <a:r>
              <a:rPr lang="lt-LT" dirty="0" smtClean="0">
                <a:effectLst/>
              </a:rPr>
              <a:t>tyrimai mokykloje;</a:t>
            </a:r>
            <a:endParaRPr lang="lt-LT" sz="2400" dirty="0" smtClean="0">
              <a:effectLst/>
            </a:endParaRPr>
          </a:p>
          <a:p>
            <a:pPr marL="457200" algn="just">
              <a:spcAft>
                <a:spcPts val="1000"/>
              </a:spcAft>
              <a:tabLst>
                <a:tab pos="270510" algn="l"/>
              </a:tabLst>
            </a:pPr>
            <a:r>
              <a:rPr lang="lt-LT" dirty="0" smtClean="0">
                <a:effectLst/>
              </a:rPr>
              <a:t>Klasės auklėtojų darbas (prevenciniai pokalbiai, edukaciniai užsiėmimai su auklėtiniais) patyčių prevencijos tema.</a:t>
            </a:r>
            <a:endParaRPr lang="lt-LT" dirty="0" smtClean="0"/>
          </a:p>
        </p:txBody>
      </p:sp>
    </p:spTree>
    <p:extLst>
      <p:ext uri="{BB962C8B-B14F-4D97-AF65-F5344CB8AC3E}">
        <p14:creationId xmlns:p14="http://schemas.microsoft.com/office/powerpoint/2010/main" val="2872951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1104522"/>
            <a:ext cx="10515600" cy="561315"/>
          </a:xfrm>
        </p:spPr>
        <p:txBody>
          <a:bodyPr>
            <a:normAutofit fontScale="90000"/>
          </a:bodyPr>
          <a:lstStyle/>
          <a:p>
            <a:pPr algn="ctr"/>
            <a:r>
              <a:rPr lang="lt-LT" sz="3600" b="1" dirty="0">
                <a:effectLst>
                  <a:outerShdw blurRad="38100" dist="38100" dir="2700000" algn="tl">
                    <a:srgbClr val="000000">
                      <a:alpha val="43137"/>
                    </a:srgbClr>
                  </a:outerShdw>
                </a:effectLst>
              </a:rPr>
              <a:t>Mokinių</a:t>
            </a:r>
            <a:r>
              <a:rPr lang="lt-LT" sz="3600" dirty="0">
                <a:effectLst>
                  <a:outerShdw blurRad="38100" dist="38100" dir="2700000" algn="tl">
                    <a:srgbClr val="000000">
                      <a:alpha val="43137"/>
                    </a:srgbClr>
                  </a:outerShdw>
                </a:effectLst>
              </a:rPr>
              <a:t> </a:t>
            </a:r>
            <a:r>
              <a:rPr lang="lt-LT" sz="3600" dirty="0"/>
              <a:t>nuomonė apie mokyklą. </a:t>
            </a:r>
            <a:r>
              <a:rPr lang="lt-LT" sz="3600" dirty="0">
                <a:effectLst>
                  <a:outerShdw blurRad="38100" dist="38100" dir="2700000" algn="tl">
                    <a:srgbClr val="000000">
                      <a:alpha val="43137"/>
                    </a:srgbClr>
                  </a:outerShdw>
                </a:effectLst>
              </a:rPr>
              <a:t>Žemiausios</a:t>
            </a:r>
            <a:r>
              <a:rPr lang="lt-LT" sz="3600" dirty="0"/>
              <a:t> vertės teiginiai ir mokyklos įsivertinimo grupės siūlomos priemonės, gerinančios žemiausios vertės teiginius:</a:t>
            </a:r>
            <a:br>
              <a:rPr lang="lt-LT" sz="3600" dirty="0"/>
            </a:br>
            <a:r>
              <a:rPr lang="lt-LT" dirty="0"/>
              <a:t/>
            </a:r>
            <a:br>
              <a:rPr lang="lt-LT" dirty="0"/>
            </a:br>
            <a:endParaRPr lang="lt-LT" dirty="0"/>
          </a:p>
        </p:txBody>
      </p:sp>
      <p:sp>
        <p:nvSpPr>
          <p:cNvPr id="5" name="Turinio vietos rezervavimo ženklas 4"/>
          <p:cNvSpPr>
            <a:spLocks noGrp="1"/>
          </p:cNvSpPr>
          <p:nvPr>
            <p:ph idx="1"/>
          </p:nvPr>
        </p:nvSpPr>
        <p:spPr>
          <a:xfrm>
            <a:off x="838200" y="1765425"/>
            <a:ext cx="10515600" cy="4846104"/>
          </a:xfrm>
        </p:spPr>
        <p:txBody>
          <a:bodyPr>
            <a:normAutofit/>
          </a:bodyPr>
          <a:lstStyle/>
          <a:p>
            <a:pPr marL="0" indent="0" algn="just">
              <a:buNone/>
            </a:pPr>
            <a:r>
              <a:rPr lang="lt-LT" dirty="0">
                <a:solidFill>
                  <a:srgbClr val="FF0000"/>
                </a:solidFill>
              </a:rPr>
              <a:t>5.3. Mano tėvai mokykloje aktyvūs – įsitraukia į renginių organizavimą, veda pamokas, vyksta kartu į ekskursijas, žygius ir kt</a:t>
            </a:r>
            <a:r>
              <a:rPr lang="lt-LT" dirty="0" smtClean="0">
                <a:solidFill>
                  <a:srgbClr val="FF0000"/>
                </a:solidFill>
              </a:rPr>
              <a:t>.</a:t>
            </a:r>
          </a:p>
          <a:p>
            <a:pPr marL="0" indent="0" algn="just">
              <a:buNone/>
            </a:pPr>
            <a:r>
              <a:rPr lang="lt-LT" dirty="0">
                <a:solidFill>
                  <a:srgbClr val="FF0000"/>
                </a:solidFill>
              </a:rPr>
              <a:t>5.4. Aš mielai padedu organizuoti mokyklos renginius, šventes</a:t>
            </a:r>
            <a:r>
              <a:rPr lang="lt-LT" dirty="0" smtClean="0">
                <a:solidFill>
                  <a:srgbClr val="FF0000"/>
                </a:solidFill>
              </a:rPr>
              <a:t>.</a:t>
            </a:r>
          </a:p>
          <a:p>
            <a:r>
              <a:rPr lang="lt-LT" dirty="0" smtClean="0"/>
              <a:t>Aktyvinti </a:t>
            </a:r>
            <a:r>
              <a:rPr lang="lt-LT" dirty="0"/>
              <a:t>mokinių tarybą</a:t>
            </a:r>
            <a:r>
              <a:rPr lang="lt-LT" dirty="0" smtClean="0"/>
              <a:t>.</a:t>
            </a:r>
          </a:p>
          <a:p>
            <a:pPr marL="0" indent="0">
              <a:buNone/>
            </a:pPr>
            <a:r>
              <a:rPr lang="lt-LT" dirty="0">
                <a:solidFill>
                  <a:srgbClr val="FF0000"/>
                </a:solidFill>
              </a:rPr>
              <a:t>5.5. </a:t>
            </a:r>
            <a:r>
              <a:rPr lang="lt-LT" dirty="0" smtClean="0">
                <a:solidFill>
                  <a:srgbClr val="FF0000"/>
                </a:solidFill>
              </a:rPr>
              <a:t>Mano </a:t>
            </a:r>
            <a:r>
              <a:rPr lang="lt-LT" dirty="0">
                <a:solidFill>
                  <a:srgbClr val="FF0000"/>
                </a:solidFill>
              </a:rPr>
              <a:t>tėvai noriai dalyvauja mokyklos renginiuose.</a:t>
            </a:r>
          </a:p>
          <a:p>
            <a:pPr algn="just"/>
            <a:r>
              <a:rPr lang="lt-LT" dirty="0" smtClean="0"/>
              <a:t>Bent </a:t>
            </a:r>
            <a:r>
              <a:rPr lang="lt-LT" dirty="0"/>
              <a:t>kartą per </a:t>
            </a:r>
            <a:r>
              <a:rPr lang="lt-LT" dirty="0" smtClean="0"/>
              <a:t>metus organizuoti </a:t>
            </a:r>
            <a:r>
              <a:rPr lang="lt-LT" dirty="0"/>
              <a:t>klasės vakaronę, kurioje dalyvauja mokiniai, jų tėvai;</a:t>
            </a:r>
          </a:p>
          <a:p>
            <a:r>
              <a:rPr lang="lt-LT" dirty="0"/>
              <a:t>Mokslo metų gale </a:t>
            </a:r>
            <a:r>
              <a:rPr lang="lt-LT" dirty="0" smtClean="0"/>
              <a:t>organizuoti mokyklos </a:t>
            </a:r>
            <a:r>
              <a:rPr lang="lt-LT" dirty="0"/>
              <a:t>šeimų turnyrą;</a:t>
            </a:r>
          </a:p>
          <a:p>
            <a:pPr algn="just"/>
            <a:r>
              <a:rPr lang="lt-LT" dirty="0"/>
              <a:t>Kviesti tėvus į mokinių edukacines išvykas.</a:t>
            </a:r>
          </a:p>
        </p:txBody>
      </p:sp>
    </p:spTree>
    <p:extLst>
      <p:ext uri="{BB962C8B-B14F-4D97-AF65-F5344CB8AC3E}">
        <p14:creationId xmlns:p14="http://schemas.microsoft.com/office/powerpoint/2010/main" val="4223860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1023042"/>
            <a:ext cx="10515600" cy="470780"/>
          </a:xfrm>
        </p:spPr>
        <p:txBody>
          <a:bodyPr>
            <a:normAutofit fontScale="90000"/>
          </a:bodyPr>
          <a:lstStyle/>
          <a:p>
            <a:pPr algn="ctr"/>
            <a:r>
              <a:rPr lang="lt-LT" sz="3600" b="1" dirty="0" smtClean="0">
                <a:effectLst>
                  <a:outerShdw blurRad="38100" dist="38100" dir="2700000" algn="tl">
                    <a:srgbClr val="000000">
                      <a:alpha val="43137"/>
                    </a:srgbClr>
                  </a:outerShdw>
                </a:effectLst>
              </a:rPr>
              <a:t>Tėvų</a:t>
            </a:r>
            <a:r>
              <a:rPr lang="lt-LT" sz="3600" dirty="0" smtClean="0">
                <a:effectLst>
                  <a:outerShdw blurRad="38100" dist="38100" dir="2700000" algn="tl">
                    <a:srgbClr val="000000">
                      <a:alpha val="43137"/>
                    </a:srgbClr>
                  </a:outerShdw>
                </a:effectLst>
              </a:rPr>
              <a:t> </a:t>
            </a:r>
            <a:r>
              <a:rPr lang="lt-LT" sz="3600" dirty="0"/>
              <a:t>nuomonė apie mokyklą. Žemiausios vertės teiginiai ir mokyklos įsivertinimo grupės siūlomos priemonės, gerinančios žemiausios vertės teiginius:</a:t>
            </a:r>
            <a:r>
              <a:rPr lang="lt-LT" dirty="0"/>
              <a:t/>
            </a:r>
            <a:br>
              <a:rPr lang="lt-LT" dirty="0"/>
            </a:br>
            <a:endParaRPr lang="lt-LT" dirty="0"/>
          </a:p>
        </p:txBody>
      </p:sp>
      <p:sp>
        <p:nvSpPr>
          <p:cNvPr id="3" name="Turinio vietos rezervavimo ženklas 2"/>
          <p:cNvSpPr>
            <a:spLocks noGrp="1"/>
          </p:cNvSpPr>
          <p:nvPr>
            <p:ph idx="1"/>
          </p:nvPr>
        </p:nvSpPr>
        <p:spPr>
          <a:xfrm>
            <a:off x="838200" y="1720158"/>
            <a:ext cx="10515600" cy="4916031"/>
          </a:xfrm>
        </p:spPr>
        <p:txBody>
          <a:bodyPr>
            <a:normAutofit fontScale="85000" lnSpcReduction="20000"/>
          </a:bodyPr>
          <a:lstStyle/>
          <a:p>
            <a:pPr marL="0" indent="0" algn="just">
              <a:buNone/>
            </a:pPr>
            <a:r>
              <a:rPr lang="lt-LT" b="1" dirty="0" smtClean="0">
                <a:solidFill>
                  <a:srgbClr val="FF0000"/>
                </a:solidFill>
              </a:rPr>
              <a:t>8.1. Per </a:t>
            </a:r>
            <a:r>
              <a:rPr lang="lt-LT" b="1" dirty="0">
                <a:solidFill>
                  <a:srgbClr val="FF0000"/>
                </a:solidFill>
              </a:rPr>
              <a:t>paskutinius du mėnesius mokykloje iš mano vaiko nebuvo  juokiamasi,  šaipomasi, tyčiojamasi</a:t>
            </a:r>
            <a:r>
              <a:rPr lang="lt-LT" b="1" dirty="0" smtClean="0">
                <a:solidFill>
                  <a:srgbClr val="FF0000"/>
                </a:solidFill>
              </a:rPr>
              <a:t>.</a:t>
            </a:r>
          </a:p>
          <a:p>
            <a:pPr marL="0" indent="0" algn="just">
              <a:buNone/>
            </a:pPr>
            <a:r>
              <a:rPr lang="lt-LT" b="1" dirty="0">
                <a:solidFill>
                  <a:srgbClr val="FF0000"/>
                </a:solidFill>
              </a:rPr>
              <a:t>8.2. Mano vaikas gerai atsiliepia apie visus savo bendraklasius</a:t>
            </a:r>
            <a:r>
              <a:rPr lang="lt-LT" b="1" dirty="0" smtClean="0">
                <a:solidFill>
                  <a:srgbClr val="FF0000"/>
                </a:solidFill>
              </a:rPr>
              <a:t>.</a:t>
            </a:r>
          </a:p>
          <a:p>
            <a:pPr marL="0" indent="0" algn="just">
              <a:buNone/>
            </a:pPr>
            <a:r>
              <a:rPr lang="lt-LT" b="1" dirty="0">
                <a:solidFill>
                  <a:srgbClr val="FF0000"/>
                </a:solidFill>
              </a:rPr>
              <a:t>8.3. Esu patenkintas(-a) savo vaiko mokymosi rezultatais.</a:t>
            </a:r>
          </a:p>
          <a:p>
            <a:r>
              <a:rPr lang="lt-LT" dirty="0" smtClean="0"/>
              <a:t>Peržiūrėti ir esant poreikiui atnaujinti </a:t>
            </a:r>
            <a:r>
              <a:rPr lang="lt-LT" dirty="0"/>
              <a:t>mokinių vertinimo tvarką;</a:t>
            </a:r>
          </a:p>
          <a:p>
            <a:r>
              <a:rPr lang="lt-LT" dirty="0"/>
              <a:t>Parengti mokinių mokymosi krūvio reguliavimo tvarką;</a:t>
            </a:r>
          </a:p>
          <a:p>
            <a:r>
              <a:rPr lang="lt-LT" dirty="0"/>
              <a:t>Parengti </a:t>
            </a:r>
            <a:r>
              <a:rPr lang="lt-LT" dirty="0" smtClean="0"/>
              <a:t>gabių </a:t>
            </a:r>
            <a:r>
              <a:rPr lang="lt-LT" dirty="0"/>
              <a:t>vaikų atpažinimo </a:t>
            </a:r>
            <a:r>
              <a:rPr lang="lt-LT" dirty="0" smtClean="0"/>
              <a:t>nuostatus.</a:t>
            </a:r>
            <a:endParaRPr lang="lt-LT" dirty="0" smtClean="0"/>
          </a:p>
          <a:p>
            <a:pPr marL="0" indent="0">
              <a:buNone/>
            </a:pPr>
            <a:r>
              <a:rPr lang="lt-LT" b="1" dirty="0">
                <a:solidFill>
                  <a:srgbClr val="FF0000"/>
                </a:solidFill>
              </a:rPr>
              <a:t>8.4. </a:t>
            </a:r>
            <a:r>
              <a:rPr lang="lt-LT" b="1" dirty="0" smtClean="0">
                <a:solidFill>
                  <a:srgbClr val="FF0000"/>
                </a:solidFill>
              </a:rPr>
              <a:t>Mano </a:t>
            </a:r>
            <a:r>
              <a:rPr lang="lt-LT" b="1" dirty="0">
                <a:solidFill>
                  <a:srgbClr val="FF0000"/>
                </a:solidFill>
              </a:rPr>
              <a:t>vaikas noriai mokosi.</a:t>
            </a:r>
          </a:p>
          <a:p>
            <a:pPr algn="just"/>
            <a:r>
              <a:rPr lang="lt-LT" dirty="0" smtClean="0"/>
              <a:t>Mokytojams </a:t>
            </a:r>
            <a:r>
              <a:rPr lang="lt-LT" dirty="0"/>
              <a:t>savo </a:t>
            </a:r>
            <a:r>
              <a:rPr lang="lt-LT" dirty="0" smtClean="0"/>
              <a:t>pamokose bent kartą per savaitę naudoti </a:t>
            </a:r>
            <a:r>
              <a:rPr lang="lt-LT" dirty="0"/>
              <a:t>IT, šiuolaikiškus mokymo(</a:t>
            </a:r>
            <a:r>
              <a:rPr lang="lt-LT" dirty="0" err="1"/>
              <a:t>si</a:t>
            </a:r>
            <a:r>
              <a:rPr lang="lt-LT" dirty="0"/>
              <a:t>) metodus</a:t>
            </a:r>
            <a:r>
              <a:rPr lang="lt-LT" dirty="0" smtClean="0"/>
              <a:t>.</a:t>
            </a:r>
          </a:p>
          <a:p>
            <a:pPr marL="0" indent="0">
              <a:buNone/>
            </a:pPr>
            <a:r>
              <a:rPr lang="lt-LT" b="1" dirty="0">
                <a:solidFill>
                  <a:srgbClr val="FF0000"/>
                </a:solidFill>
              </a:rPr>
              <a:t>8.5. Tėvų išsakytos nuomonės, kritika ir pasiūlymai yra aptariami ir įgyvendinami</a:t>
            </a:r>
            <a:r>
              <a:rPr lang="lt-LT" b="1" dirty="0" smtClean="0">
                <a:solidFill>
                  <a:srgbClr val="FF0000"/>
                </a:solidFill>
              </a:rPr>
              <a:t>.</a:t>
            </a:r>
          </a:p>
          <a:p>
            <a:r>
              <a:rPr lang="lt-LT" dirty="0" smtClean="0"/>
              <a:t>Aktyvinti tėvų klubo, Mokyklos tarybos veiklą.</a:t>
            </a:r>
          </a:p>
          <a:p>
            <a:r>
              <a:rPr lang="lt-LT" dirty="0" smtClean="0"/>
              <a:t>Kviesti tėvus į susitikimus su mokyklos administracija.</a:t>
            </a:r>
          </a:p>
          <a:p>
            <a:pPr marL="0" indent="0">
              <a:buNone/>
            </a:pPr>
            <a:endParaRPr lang="lt-LT" dirty="0" smtClean="0"/>
          </a:p>
          <a:p>
            <a:pPr marL="0" indent="0">
              <a:buNone/>
            </a:pPr>
            <a:endParaRPr lang="lt-LT" dirty="0"/>
          </a:p>
          <a:p>
            <a:endParaRPr lang="lt-LT" dirty="0"/>
          </a:p>
        </p:txBody>
      </p:sp>
    </p:spTree>
    <p:extLst>
      <p:ext uri="{BB962C8B-B14F-4D97-AF65-F5344CB8AC3E}">
        <p14:creationId xmlns:p14="http://schemas.microsoft.com/office/powerpoint/2010/main" val="377299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838200" y="1303699"/>
            <a:ext cx="10515600" cy="4873264"/>
          </a:xfrm>
        </p:spPr>
        <p:txBody>
          <a:bodyPr>
            <a:normAutofit/>
          </a:bodyPr>
          <a:lstStyle/>
          <a:p>
            <a:pPr algn="just"/>
            <a:r>
              <a:rPr lang="lt-LT" dirty="0" smtClean="0"/>
              <a:t>2016 m. spalio-lapkričio </a:t>
            </a:r>
            <a:r>
              <a:rPr lang="lt-LT" dirty="0"/>
              <a:t>mėn. progimnazijoje vyko </a:t>
            </a:r>
            <a:r>
              <a:rPr lang="lt-LT" dirty="0" smtClean="0"/>
              <a:t>veiklos kokybės įsivertinimas.</a:t>
            </a:r>
          </a:p>
          <a:p>
            <a:pPr algn="just"/>
            <a:r>
              <a:rPr lang="lt-LT" dirty="0" smtClean="0"/>
              <a:t>Pagal </a:t>
            </a:r>
            <a:r>
              <a:rPr lang="lt-LT" dirty="0"/>
              <a:t>Švietimo įstatymo 37 straipsnį  „Švietimo kokybė“ mokyklos veiklos įsivertinimo sritis, atlikimo metodiką </a:t>
            </a:r>
            <a:r>
              <a:rPr lang="lt-LT" dirty="0" smtClean="0"/>
              <a:t>pasirinko </a:t>
            </a:r>
            <a:r>
              <a:rPr lang="lt-LT" dirty="0"/>
              <a:t>M</a:t>
            </a:r>
            <a:r>
              <a:rPr lang="lt-LT" dirty="0" smtClean="0"/>
              <a:t>okyklos </a:t>
            </a:r>
            <a:r>
              <a:rPr lang="lt-LT" dirty="0"/>
              <a:t>taryba. Ji analizuoja įsivertinimo rezultatus ir priima sprendimus dėl veiklos </a:t>
            </a:r>
            <a:r>
              <a:rPr lang="lt-LT" dirty="0" smtClean="0"/>
              <a:t>tobulinimo.</a:t>
            </a:r>
          </a:p>
          <a:p>
            <a:pPr algn="just"/>
            <a:r>
              <a:rPr lang="lt-LT" dirty="0" smtClean="0"/>
              <a:t>Progimnazijos Mokyklos </a:t>
            </a:r>
            <a:r>
              <a:rPr lang="lt-LT" dirty="0"/>
              <a:t>taryba nusprendė, kad veiklos įsivertinimas bus atliekamas vadovaujantis </a:t>
            </a:r>
            <a:r>
              <a:rPr lang="lt-LT" dirty="0" smtClean="0"/>
              <a:t>„</a:t>
            </a:r>
            <a:r>
              <a:rPr lang="lt-LT" b="1" dirty="0" smtClean="0"/>
              <a:t>Mokyklos</a:t>
            </a:r>
            <a:r>
              <a:rPr lang="lt-LT" b="1" dirty="0"/>
              <a:t>, įgyvendinančios bendrojo ugdymo programas, veiklos kokybės įsivertinimo </a:t>
            </a:r>
            <a:r>
              <a:rPr lang="lt-LT" b="1" dirty="0" smtClean="0"/>
              <a:t>metodika“ </a:t>
            </a:r>
            <a:r>
              <a:rPr lang="lt-LT" b="1" dirty="0"/>
              <a:t>(2016</a:t>
            </a:r>
            <a:r>
              <a:rPr lang="lt-LT" b="1" dirty="0" smtClean="0"/>
              <a:t>).</a:t>
            </a:r>
            <a:endParaRPr lang="lt-LT" dirty="0"/>
          </a:p>
        </p:txBody>
      </p:sp>
    </p:spTree>
    <p:extLst>
      <p:ext uri="{BB962C8B-B14F-4D97-AF65-F5344CB8AC3E}">
        <p14:creationId xmlns:p14="http://schemas.microsoft.com/office/powerpoint/2010/main" val="986455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Veiklos kokybės įsivertinimo statistika</a:t>
            </a:r>
            <a:endParaRPr lang="lt-LT" dirty="0"/>
          </a:p>
        </p:txBody>
      </p:sp>
      <p:sp>
        <p:nvSpPr>
          <p:cNvPr id="3" name="Turinio vietos rezervavimo ženklas 2"/>
          <p:cNvSpPr>
            <a:spLocks noGrp="1"/>
          </p:cNvSpPr>
          <p:nvPr>
            <p:ph idx="1"/>
          </p:nvPr>
        </p:nvSpPr>
        <p:spPr/>
        <p:txBody>
          <a:bodyPr/>
          <a:lstStyle/>
          <a:p>
            <a:pPr marL="274320" lvl="0" indent="-274320" algn="just">
              <a:lnSpc>
                <a:spcPct val="100000"/>
              </a:lnSpc>
              <a:spcBef>
                <a:spcPts val="600"/>
              </a:spcBef>
              <a:buClr>
                <a:srgbClr val="FE8637"/>
              </a:buClr>
              <a:buSzPct val="70000"/>
              <a:buFont typeface="Wingdings"/>
              <a:buChar char=""/>
            </a:pPr>
            <a:r>
              <a:rPr lang="lt-LT" dirty="0">
                <a:solidFill>
                  <a:prstClr val="black"/>
                </a:solidFill>
                <a:latin typeface="Times New Roman" pitchFamily="18" charset="0"/>
                <a:cs typeface="Times New Roman" pitchFamily="18" charset="0"/>
              </a:rPr>
              <a:t>Atliekant veiklos kokybės </a:t>
            </a:r>
            <a:r>
              <a:rPr lang="lt-LT" dirty="0" smtClean="0">
                <a:solidFill>
                  <a:prstClr val="black"/>
                </a:solidFill>
                <a:latin typeface="Times New Roman" pitchFamily="18" charset="0"/>
                <a:cs typeface="Times New Roman" pitchFamily="18" charset="0"/>
              </a:rPr>
              <a:t>įsivertinimą, </a:t>
            </a:r>
            <a:r>
              <a:rPr lang="lt-LT" dirty="0">
                <a:solidFill>
                  <a:prstClr val="black"/>
                </a:solidFill>
                <a:latin typeface="Times New Roman" pitchFamily="18" charset="0"/>
                <a:cs typeface="Times New Roman" pitchFamily="18" charset="0"/>
              </a:rPr>
              <a:t>buvo </a:t>
            </a:r>
            <a:r>
              <a:rPr lang="lt-LT" dirty="0" smtClean="0">
                <a:solidFill>
                  <a:prstClr val="black"/>
                </a:solidFill>
                <a:latin typeface="Times New Roman" pitchFamily="18" charset="0"/>
                <a:cs typeface="Times New Roman" pitchFamily="18" charset="0"/>
              </a:rPr>
              <a:t>naudojama </a:t>
            </a:r>
            <a:r>
              <a:rPr lang="lt-LT" dirty="0">
                <a:solidFill>
                  <a:prstClr val="black"/>
                </a:solidFill>
                <a:latin typeface="Times New Roman" pitchFamily="18" charset="0"/>
                <a:cs typeface="Times New Roman" pitchFamily="18" charset="0"/>
              </a:rPr>
              <a:t>„</a:t>
            </a:r>
            <a:r>
              <a:rPr lang="lt-LT" dirty="0" err="1">
                <a:solidFill>
                  <a:prstClr val="black"/>
                </a:solidFill>
                <a:latin typeface="Times New Roman" pitchFamily="18" charset="0"/>
                <a:cs typeface="Times New Roman" pitchFamily="18" charset="0"/>
              </a:rPr>
              <a:t>IQESonline.lt</a:t>
            </a:r>
            <a:r>
              <a:rPr lang="lt-LT" dirty="0">
                <a:solidFill>
                  <a:prstClr val="black"/>
                </a:solidFill>
                <a:latin typeface="Times New Roman" pitchFamily="18" charset="0"/>
                <a:cs typeface="Times New Roman" pitchFamily="18" charset="0"/>
              </a:rPr>
              <a:t>“</a:t>
            </a:r>
            <a:r>
              <a:rPr lang="en-US" dirty="0">
                <a:solidFill>
                  <a:prstClr val="black"/>
                </a:solidFill>
                <a:latin typeface="Times New Roman" pitchFamily="18" charset="0"/>
                <a:cs typeface="Times New Roman" pitchFamily="18" charset="0"/>
              </a:rPr>
              <a:t> </a:t>
            </a:r>
            <a:r>
              <a:rPr lang="lt-LT" dirty="0" err="1">
                <a:solidFill>
                  <a:prstClr val="black"/>
                </a:solidFill>
                <a:latin typeface="Times New Roman" pitchFamily="18" charset="0"/>
                <a:cs typeface="Times New Roman" pitchFamily="18" charset="0"/>
              </a:rPr>
              <a:t>sistemo</a:t>
            </a:r>
            <a:r>
              <a:rPr lang="en-US" dirty="0">
                <a:solidFill>
                  <a:prstClr val="black"/>
                </a:solidFill>
                <a:latin typeface="Times New Roman" pitchFamily="18" charset="0"/>
                <a:cs typeface="Times New Roman" pitchFamily="18" charset="0"/>
              </a:rPr>
              <a:t>s</a:t>
            </a:r>
            <a:r>
              <a:rPr lang="lt-LT" dirty="0">
                <a:solidFill>
                  <a:prstClr val="black"/>
                </a:solidFill>
                <a:latin typeface="Times New Roman" pitchFamily="18" charset="0"/>
                <a:cs typeface="Times New Roman" pitchFamily="18" charset="0"/>
              </a:rPr>
              <a:t> </a:t>
            </a:r>
            <a:r>
              <a:rPr lang="lt-LT" dirty="0" smtClean="0">
                <a:solidFill>
                  <a:prstClr val="black"/>
                </a:solidFill>
                <a:latin typeface="Times New Roman" pitchFamily="18" charset="0"/>
                <a:cs typeface="Times New Roman" pitchFamily="18" charset="0"/>
              </a:rPr>
              <a:t>apklausa, </a:t>
            </a:r>
            <a:r>
              <a:rPr lang="lt-LT" dirty="0">
                <a:solidFill>
                  <a:prstClr val="black"/>
                </a:solidFill>
                <a:latin typeface="Times New Roman" pitchFamily="18" charset="0"/>
                <a:cs typeface="Times New Roman" pitchFamily="18" charset="0"/>
              </a:rPr>
              <a:t>skirta  </a:t>
            </a:r>
            <a:r>
              <a:rPr lang="lt-LT" dirty="0" smtClean="0">
                <a:solidFill>
                  <a:prstClr val="black"/>
                </a:solidFill>
                <a:latin typeface="Times New Roman" pitchFamily="18" charset="0"/>
                <a:cs typeface="Times New Roman" pitchFamily="18" charset="0"/>
              </a:rPr>
              <a:t>progimnazijos </a:t>
            </a:r>
            <a:r>
              <a:rPr lang="lt-LT" dirty="0">
                <a:solidFill>
                  <a:prstClr val="black"/>
                </a:solidFill>
                <a:latin typeface="Times New Roman" pitchFamily="18" charset="0"/>
                <a:cs typeface="Times New Roman" pitchFamily="18" charset="0"/>
              </a:rPr>
              <a:t>mokiniams (</a:t>
            </a:r>
            <a:r>
              <a:rPr lang="lt-LT" dirty="0">
                <a:solidFill>
                  <a:srgbClr val="FF0000"/>
                </a:solidFill>
                <a:latin typeface="Times New Roman" pitchFamily="18" charset="0"/>
                <a:cs typeface="Times New Roman" pitchFamily="18" charset="0"/>
              </a:rPr>
              <a:t>5</a:t>
            </a:r>
            <a:r>
              <a:rPr lang="en-US" dirty="0" smtClean="0">
                <a:solidFill>
                  <a:srgbClr val="FF0000"/>
                </a:solidFill>
                <a:latin typeface="Times New Roman" pitchFamily="18" charset="0"/>
                <a:cs typeface="Times New Roman" pitchFamily="18" charset="0"/>
              </a:rPr>
              <a:t>-</a:t>
            </a:r>
            <a:r>
              <a:rPr lang="lt-LT" dirty="0" smtClean="0">
                <a:solidFill>
                  <a:srgbClr val="FF0000"/>
                </a:solidFill>
                <a:latin typeface="Times New Roman" pitchFamily="18" charset="0"/>
                <a:cs typeface="Times New Roman" pitchFamily="18" charset="0"/>
              </a:rPr>
              <a:t>8 </a:t>
            </a:r>
            <a:r>
              <a:rPr lang="lt-LT" dirty="0" err="1">
                <a:solidFill>
                  <a:srgbClr val="FF0000"/>
                </a:solidFill>
                <a:latin typeface="Times New Roman" pitchFamily="18" charset="0"/>
                <a:cs typeface="Times New Roman" pitchFamily="18" charset="0"/>
              </a:rPr>
              <a:t>klas</a:t>
            </a:r>
            <a:r>
              <a:rPr lang="en-US" dirty="0" err="1">
                <a:solidFill>
                  <a:srgbClr val="FF0000"/>
                </a:solidFill>
                <a:latin typeface="Times New Roman" pitchFamily="18" charset="0"/>
                <a:cs typeface="Times New Roman" pitchFamily="18" charset="0"/>
              </a:rPr>
              <a:t>i</a:t>
            </a:r>
            <a:r>
              <a:rPr lang="lt-LT" dirty="0" smtClean="0">
                <a:solidFill>
                  <a:srgbClr val="FF0000"/>
                </a:solidFill>
                <a:latin typeface="Times New Roman" pitchFamily="18" charset="0"/>
                <a:cs typeface="Times New Roman" pitchFamily="18" charset="0"/>
              </a:rPr>
              <a:t>ų</a:t>
            </a:r>
            <a:r>
              <a:rPr lang="lt-LT" dirty="0" smtClean="0">
                <a:solidFill>
                  <a:prstClr val="black"/>
                </a:solidFill>
                <a:latin typeface="Times New Roman" pitchFamily="18" charset="0"/>
                <a:cs typeface="Times New Roman" pitchFamily="18" charset="0"/>
              </a:rPr>
              <a:t>) </a:t>
            </a:r>
            <a:r>
              <a:rPr lang="lt-LT" dirty="0">
                <a:solidFill>
                  <a:prstClr val="black"/>
                </a:solidFill>
                <a:latin typeface="Times New Roman" pitchFamily="18" charset="0"/>
                <a:cs typeface="Times New Roman" pitchFamily="18" charset="0"/>
              </a:rPr>
              <a:t>ir mokinių tėvams (</a:t>
            </a:r>
            <a:r>
              <a:rPr lang="lt-LT" dirty="0" smtClean="0">
                <a:solidFill>
                  <a:srgbClr val="FF0000"/>
                </a:solidFill>
                <a:latin typeface="Times New Roman" pitchFamily="18" charset="0"/>
                <a:cs typeface="Times New Roman" pitchFamily="18" charset="0"/>
              </a:rPr>
              <a:t>1-8 klasių</a:t>
            </a:r>
            <a:r>
              <a:rPr lang="lt-LT" dirty="0" smtClean="0">
                <a:solidFill>
                  <a:prstClr val="black"/>
                </a:solidFill>
                <a:latin typeface="Times New Roman" pitchFamily="18" charset="0"/>
                <a:cs typeface="Times New Roman" pitchFamily="18" charset="0"/>
              </a:rPr>
              <a:t>). Tyrimo veiklos sritys: santykiai, saugumas, jausena; tapatumo jausmas, pasitenkinimas; bendruomeniškumas, įsitraukimas į veiklas.</a:t>
            </a:r>
            <a:endParaRPr lang="en-US" dirty="0">
              <a:solidFill>
                <a:prstClr val="black"/>
              </a:solidFill>
              <a:latin typeface="Times New Roman" pitchFamily="18" charset="0"/>
              <a:cs typeface="Times New Roman" pitchFamily="18" charset="0"/>
            </a:endParaRPr>
          </a:p>
          <a:p>
            <a:pPr marL="274320" lvl="0" indent="-274320" algn="just">
              <a:lnSpc>
                <a:spcPct val="100000"/>
              </a:lnSpc>
              <a:spcBef>
                <a:spcPts val="600"/>
              </a:spcBef>
              <a:buClr>
                <a:srgbClr val="FE8637"/>
              </a:buClr>
              <a:buSzPct val="70000"/>
              <a:buFont typeface="Wingdings"/>
              <a:buChar char=""/>
            </a:pPr>
            <a:r>
              <a:rPr lang="lt-LT" dirty="0" smtClean="0">
                <a:solidFill>
                  <a:prstClr val="black"/>
                </a:solidFill>
                <a:latin typeface="Times New Roman" pitchFamily="18" charset="0"/>
                <a:cs typeface="Times New Roman" pitchFamily="18" charset="0"/>
              </a:rPr>
              <a:t>Dalyvauti apklausoje buvo pakviesta 190 progimnazijos </a:t>
            </a:r>
            <a:r>
              <a:rPr lang="lt-LT" dirty="0">
                <a:solidFill>
                  <a:prstClr val="black"/>
                </a:solidFill>
                <a:latin typeface="Times New Roman" pitchFamily="18" charset="0"/>
                <a:cs typeface="Times New Roman" pitchFamily="18" charset="0"/>
              </a:rPr>
              <a:t>mokinių ir </a:t>
            </a:r>
            <a:r>
              <a:rPr lang="lt-LT" dirty="0" smtClean="0">
                <a:solidFill>
                  <a:prstClr val="black"/>
                </a:solidFill>
                <a:latin typeface="Times New Roman" pitchFamily="18" charset="0"/>
                <a:cs typeface="Times New Roman" pitchFamily="18" charset="0"/>
              </a:rPr>
              <a:t>365 progimnazijos </a:t>
            </a:r>
            <a:r>
              <a:rPr lang="lt-LT" dirty="0">
                <a:solidFill>
                  <a:prstClr val="black"/>
                </a:solidFill>
                <a:latin typeface="Times New Roman" pitchFamily="18" charset="0"/>
                <a:cs typeface="Times New Roman" pitchFamily="18" charset="0"/>
              </a:rPr>
              <a:t>mokinių </a:t>
            </a:r>
            <a:r>
              <a:rPr lang="lt-LT" dirty="0" smtClean="0">
                <a:solidFill>
                  <a:prstClr val="black"/>
                </a:solidFill>
                <a:latin typeface="Times New Roman" pitchFamily="18" charset="0"/>
                <a:cs typeface="Times New Roman" pitchFamily="18" charset="0"/>
              </a:rPr>
              <a:t>tėvai.</a:t>
            </a:r>
            <a:endParaRPr lang="lt-LT" dirty="0">
              <a:solidFill>
                <a:prstClr val="black"/>
              </a:solidFill>
              <a:latin typeface="Times New Roman" pitchFamily="18" charset="0"/>
              <a:cs typeface="Times New Roman" pitchFamily="18" charset="0"/>
            </a:endParaRPr>
          </a:p>
          <a:p>
            <a:pPr marL="274320" lvl="0" indent="-274320" algn="just">
              <a:lnSpc>
                <a:spcPct val="100000"/>
              </a:lnSpc>
              <a:spcBef>
                <a:spcPts val="600"/>
              </a:spcBef>
              <a:buClr>
                <a:srgbClr val="FE8637"/>
              </a:buClr>
              <a:buSzPct val="70000"/>
              <a:buFont typeface="Wingdings"/>
              <a:buChar char=""/>
            </a:pPr>
            <a:r>
              <a:rPr lang="lt-LT" dirty="0">
                <a:solidFill>
                  <a:prstClr val="black"/>
                </a:solidFill>
                <a:latin typeface="Times New Roman" pitchFamily="18" charset="0"/>
                <a:cs typeface="Times New Roman" pitchFamily="18" charset="0"/>
              </a:rPr>
              <a:t>Mokinių grįžusi klausimynų kvota sudaro </a:t>
            </a:r>
            <a:r>
              <a:rPr lang="lt-LT" dirty="0" smtClean="0">
                <a:solidFill>
                  <a:prstClr val="black"/>
                </a:solidFill>
                <a:latin typeface="Times New Roman" pitchFamily="18" charset="0"/>
                <a:cs typeface="Times New Roman" pitchFamily="18" charset="0"/>
              </a:rPr>
              <a:t>88,4 proc., tėvų – 31,5 proc.</a:t>
            </a:r>
            <a:endParaRPr lang="en-US" dirty="0">
              <a:solidFill>
                <a:prstClr val="black"/>
              </a:solidFill>
              <a:latin typeface="Times New Roman" pitchFamily="18" charset="0"/>
              <a:cs typeface="Times New Roman" pitchFamily="18" charset="0"/>
            </a:endParaRPr>
          </a:p>
          <a:p>
            <a:endParaRPr lang="lt-LT" dirty="0"/>
          </a:p>
        </p:txBody>
      </p:sp>
    </p:spTree>
    <p:extLst>
      <p:ext uri="{BB962C8B-B14F-4D97-AF65-F5344CB8AC3E}">
        <p14:creationId xmlns:p14="http://schemas.microsoft.com/office/powerpoint/2010/main" val="2471176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10515600" cy="1001948"/>
          </a:xfrm>
        </p:spPr>
        <p:txBody>
          <a:bodyPr>
            <a:normAutofit fontScale="90000"/>
          </a:bodyPr>
          <a:lstStyle/>
          <a:p>
            <a:r>
              <a:rPr lang="lt-LT" dirty="0" smtClean="0"/>
              <a:t>Įsivertinimo metu surasti </a:t>
            </a:r>
            <a:r>
              <a:rPr lang="lt-LT" b="1" dirty="0" smtClean="0">
                <a:effectLst>
                  <a:outerShdw blurRad="38100" dist="38100" dir="2700000" algn="tl">
                    <a:srgbClr val="000000">
                      <a:alpha val="43137"/>
                    </a:srgbClr>
                  </a:outerShdw>
                </a:effectLst>
              </a:rPr>
              <a:t>stiprieji</a:t>
            </a:r>
            <a:r>
              <a:rPr lang="lt-LT" dirty="0" smtClean="0">
                <a:effectLst>
                  <a:outerShdw blurRad="38100" dist="38100" dir="2700000" algn="tl">
                    <a:srgbClr val="000000">
                      <a:alpha val="43137"/>
                    </a:srgbClr>
                  </a:outerShdw>
                </a:effectLst>
              </a:rPr>
              <a:t> </a:t>
            </a:r>
            <a:r>
              <a:rPr lang="lt-LT" dirty="0" smtClean="0"/>
              <a:t>veiklos aspektai:</a:t>
            </a:r>
            <a:endParaRPr lang="lt-LT" dirty="0"/>
          </a:p>
        </p:txBody>
      </p:sp>
      <p:sp>
        <p:nvSpPr>
          <p:cNvPr id="3" name="Turinio vietos rezervavimo ženklas 2"/>
          <p:cNvSpPr>
            <a:spLocks noGrp="1"/>
          </p:cNvSpPr>
          <p:nvPr>
            <p:ph idx="1"/>
          </p:nvPr>
        </p:nvSpPr>
        <p:spPr>
          <a:xfrm>
            <a:off x="838200" y="1367074"/>
            <a:ext cx="10515600" cy="5160475"/>
          </a:xfrm>
        </p:spPr>
        <p:txBody>
          <a:bodyPr>
            <a:normAutofit fontScale="77500" lnSpcReduction="20000"/>
          </a:bodyPr>
          <a:lstStyle/>
          <a:p>
            <a:pPr marL="0" indent="0">
              <a:buNone/>
            </a:pPr>
            <a:r>
              <a:rPr lang="lt-LT" dirty="0" smtClean="0"/>
              <a:t>2.2.1. Rodiklis: Mokymosi </a:t>
            </a:r>
            <a:r>
              <a:rPr lang="lt-LT" dirty="0"/>
              <a:t>lūkesčiai ir mokinių </a:t>
            </a:r>
            <a:r>
              <a:rPr lang="lt-LT" dirty="0" smtClean="0"/>
              <a:t>skatinimas;</a:t>
            </a:r>
            <a:endParaRPr lang="lt-LT" dirty="0"/>
          </a:p>
          <a:p>
            <a:r>
              <a:rPr lang="lt-LT" dirty="0"/>
              <a:t> Detalusis rodiklio </a:t>
            </a:r>
            <a:r>
              <a:rPr lang="lt-LT" dirty="0" smtClean="0"/>
              <a:t>aprašymas:</a:t>
            </a:r>
          </a:p>
          <a:p>
            <a:pPr marL="0" indent="0" algn="just">
              <a:buNone/>
            </a:pPr>
            <a:r>
              <a:rPr lang="lt-LT" b="1" dirty="0"/>
              <a:t>Mokytojai tiki mokinio kaip asmenybės augimo ir mokymosi galiomis. Mokytojų nuostatos ir palaikymas padeda formuotis aukštiems mokinių siekiams ir savigarbai. Sudarydami ugdymo planus, numatydami siektinus rezultatus, mokytojai kuria mokinio jėgas atitinkančius bei nuolatines pastangas stimuliuojančius iššūkius. Mokiniai geba išsakyti individualius mokymosi lūkesčius, kurie liudija jų pasitikėjimą savo jėgomis ir sveikas ambicijas.</a:t>
            </a:r>
            <a:r>
              <a:rPr lang="lt-LT" dirty="0"/>
              <a:t> </a:t>
            </a:r>
          </a:p>
          <a:p>
            <a:pPr marL="0" indent="0" algn="just">
              <a:buNone/>
            </a:pPr>
            <a:r>
              <a:rPr lang="lt-LT" dirty="0"/>
              <a:t>Mokytojas planuoja ir parenka prasmingas ugdymo(</a:t>
            </a:r>
            <a:r>
              <a:rPr lang="lt-LT" dirty="0" err="1"/>
              <a:t>si</a:t>
            </a:r>
            <a:r>
              <a:rPr lang="lt-LT" dirty="0"/>
              <a:t>) veiklas, kurios skatina smalsumą ir entuziazmą, sudaro sąlygas kurti idėjas ir jas įgyvendinti, išgyventi pažinimo ir kūrybos džiaugsmą, taip pat patirti mokymosi sėkmę. Mokiniai skatinami džiaugtis savo ir kitų darbais, pasiekimais bei pažanga. Jiems leidžiama bandyti ir klysti, rasti ir taisyti savo klaidas, iš jų mokytis. </a:t>
            </a:r>
          </a:p>
          <a:p>
            <a:pPr marL="0" indent="0" algn="just">
              <a:buNone/>
            </a:pPr>
            <a:r>
              <a:rPr lang="lt-LT" dirty="0"/>
              <a:t>Mokytojas, pažindamas mokinių veiklos ir mokymosi motyvus, parenka ugdymo(</a:t>
            </a:r>
            <a:r>
              <a:rPr lang="lt-LT" dirty="0" err="1"/>
              <a:t>si</a:t>
            </a:r>
            <a:r>
              <a:rPr lang="lt-LT" dirty="0"/>
              <a:t>) metodus, formas ir užduotis taip, kad mokymasis jiems padėtų įgyti įvairios prasmingos patirties (stebėjimo, tyrinėjimo, eksperimentavimo, žaidimo, kūrybos, taip pat socialinių sąveikų) ir būtų optimaliai gilus bei auginantis. Mokymasis siejamas su mokinių gyvenimo patirtimis, sudaromos sąlygos modeliuoti ar spręsti realaus pasaulio problemas, ugdytis realiam gyvenimui aktualius mąstymo ir veiklos gebėjimus. 	</a:t>
            </a:r>
          </a:p>
          <a:p>
            <a:pPr marL="0" indent="0">
              <a:buNone/>
            </a:pPr>
            <a:endParaRPr lang="lt-LT" dirty="0"/>
          </a:p>
          <a:p>
            <a:pPr marL="0" indent="0">
              <a:buNone/>
            </a:pPr>
            <a:endParaRPr lang="lt-LT" dirty="0"/>
          </a:p>
          <a:p>
            <a:pPr marL="0" indent="0">
              <a:buNone/>
            </a:pPr>
            <a:endParaRPr lang="lt-LT" dirty="0"/>
          </a:p>
        </p:txBody>
      </p:sp>
    </p:spTree>
    <p:extLst>
      <p:ext uri="{BB962C8B-B14F-4D97-AF65-F5344CB8AC3E}">
        <p14:creationId xmlns:p14="http://schemas.microsoft.com/office/powerpoint/2010/main" val="3523637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just"/>
            <a:r>
              <a:rPr lang="lt-LT" sz="4000" dirty="0"/>
              <a:t>Įsivertinimo metu surasti </a:t>
            </a:r>
            <a:r>
              <a:rPr lang="lt-LT" sz="4000" b="1" dirty="0">
                <a:effectLst>
                  <a:outerShdw blurRad="38100" dist="38100" dir="2700000" algn="tl">
                    <a:srgbClr val="000000">
                      <a:alpha val="43137"/>
                    </a:srgbClr>
                  </a:outerShdw>
                </a:effectLst>
              </a:rPr>
              <a:t>silpnieji</a:t>
            </a:r>
            <a:r>
              <a:rPr lang="lt-LT" sz="4000" dirty="0">
                <a:effectLst>
                  <a:outerShdw blurRad="38100" dist="38100" dir="2700000" algn="tl">
                    <a:srgbClr val="000000">
                      <a:alpha val="43137"/>
                    </a:srgbClr>
                  </a:outerShdw>
                </a:effectLst>
              </a:rPr>
              <a:t> </a:t>
            </a:r>
            <a:r>
              <a:rPr lang="lt-LT" sz="4000" dirty="0"/>
              <a:t>veiklos </a:t>
            </a:r>
            <a:r>
              <a:rPr lang="lt-LT" sz="4000" dirty="0" smtClean="0"/>
              <a:t>aspektai:</a:t>
            </a:r>
            <a:endParaRPr lang="lt-LT" sz="4000" dirty="0"/>
          </a:p>
        </p:txBody>
      </p:sp>
      <p:sp>
        <p:nvSpPr>
          <p:cNvPr id="3" name="Turinio vietos rezervavimo ženklas 2"/>
          <p:cNvSpPr>
            <a:spLocks noGrp="1"/>
          </p:cNvSpPr>
          <p:nvPr>
            <p:ph idx="1"/>
          </p:nvPr>
        </p:nvSpPr>
        <p:spPr>
          <a:xfrm>
            <a:off x="838200" y="1403287"/>
            <a:ext cx="10515600" cy="5151421"/>
          </a:xfrm>
        </p:spPr>
        <p:txBody>
          <a:bodyPr>
            <a:normAutofit/>
          </a:bodyPr>
          <a:lstStyle/>
          <a:p>
            <a:r>
              <a:rPr lang="lt-LT" dirty="0" smtClean="0"/>
              <a:t>2.3.2. Rodiklis: </a:t>
            </a:r>
            <a:r>
              <a:rPr lang="lt-LT" dirty="0"/>
              <a:t>Ugdymas mokyklos </a:t>
            </a:r>
            <a:r>
              <a:rPr lang="lt-LT" dirty="0" smtClean="0"/>
              <a:t>gyvenimu.</a:t>
            </a:r>
          </a:p>
          <a:p>
            <a:r>
              <a:rPr lang="lt-LT" dirty="0" smtClean="0"/>
              <a:t>Detalusis rodiklio aprašymas:</a:t>
            </a:r>
          </a:p>
          <a:p>
            <a:pPr marL="0" indent="0" algn="just">
              <a:buNone/>
            </a:pPr>
            <a:r>
              <a:rPr lang="lt-LT" dirty="0" smtClean="0"/>
              <a:t>Mokykloje </a:t>
            </a:r>
            <a:r>
              <a:rPr lang="lt-LT" dirty="0"/>
              <a:t>tvyro darbinis mokymosi šurmulys, tačiau taip pat laikomasi sutartų mokymosi organizavimo taisyklių ir darbo ritmo, padedančio veiksmingai siekti ugdymo(</a:t>
            </a:r>
            <a:r>
              <a:rPr lang="lt-LT" dirty="0" err="1"/>
              <a:t>si</a:t>
            </a:r>
            <a:r>
              <a:rPr lang="lt-LT" dirty="0"/>
              <a:t>) tikslų. Mokiniai mokosi suvokti tvarkos paskirtį, kurti bendro gyvenimo taisykles ir jų laikytis. 		</a:t>
            </a:r>
          </a:p>
          <a:p>
            <a:pPr algn="just"/>
            <a:endParaRPr lang="lt-LT" dirty="0"/>
          </a:p>
        </p:txBody>
      </p:sp>
    </p:spTree>
    <p:extLst>
      <p:ext uri="{BB962C8B-B14F-4D97-AF65-F5344CB8AC3E}">
        <p14:creationId xmlns:p14="http://schemas.microsoft.com/office/powerpoint/2010/main" val="2911417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956681"/>
          </a:xfrm>
        </p:spPr>
        <p:txBody>
          <a:bodyPr>
            <a:normAutofit fontScale="90000"/>
          </a:bodyPr>
          <a:lstStyle/>
          <a:p>
            <a:pPr algn="just"/>
            <a:r>
              <a:rPr lang="en-US" sz="4000" dirty="0" smtClean="0">
                <a:latin typeface="Times New Roman" pitchFamily="18" charset="0"/>
                <a:cs typeface="Times New Roman" pitchFamily="18" charset="0"/>
              </a:rPr>
              <a:t>IQES </a:t>
            </a:r>
            <a:r>
              <a:rPr lang="en-US" sz="4000" dirty="0" err="1" smtClean="0">
                <a:latin typeface="Times New Roman" pitchFamily="18" charset="0"/>
                <a:cs typeface="Times New Roman" pitchFamily="18" charset="0"/>
              </a:rPr>
              <a:t>pateikiamos</a:t>
            </a:r>
            <a:r>
              <a:rPr lang="en-US" sz="4000" dirty="0" smtClean="0">
                <a:latin typeface="Times New Roman" pitchFamily="18" charset="0"/>
                <a:cs typeface="Times New Roman" pitchFamily="18" charset="0"/>
              </a:rPr>
              <a:t> 5 au</a:t>
            </a:r>
            <a:r>
              <a:rPr lang="lt-LT" sz="4000" dirty="0" err="1" smtClean="0">
                <a:latin typeface="Times New Roman" pitchFamily="18" charset="0"/>
                <a:cs typeface="Times New Roman" pitchFamily="18" charset="0"/>
              </a:rPr>
              <a:t>kščiausios</a:t>
            </a:r>
            <a:r>
              <a:rPr lang="lt-LT" sz="4000" dirty="0" smtClean="0">
                <a:latin typeface="Times New Roman" pitchFamily="18" charset="0"/>
                <a:cs typeface="Times New Roman" pitchFamily="18" charset="0"/>
              </a:rPr>
              <a:t> ir 5 žemiausios reikšmės (</a:t>
            </a:r>
            <a:r>
              <a:rPr lang="lt-LT" sz="4000" b="1" dirty="0" smtClean="0">
                <a:effectLst>
                  <a:outerShdw blurRad="38100" dist="38100" dir="2700000" algn="tl">
                    <a:srgbClr val="000000">
                      <a:alpha val="43137"/>
                    </a:srgbClr>
                  </a:outerShdw>
                </a:effectLst>
                <a:latin typeface="Times New Roman" pitchFamily="18" charset="0"/>
                <a:cs typeface="Times New Roman" pitchFamily="18" charset="0"/>
              </a:rPr>
              <a:t>mokinių</a:t>
            </a:r>
            <a:r>
              <a:rPr lang="lt-LT" sz="4000" dirty="0" smtClean="0">
                <a:latin typeface="Times New Roman" pitchFamily="18" charset="0"/>
                <a:cs typeface="Times New Roman" pitchFamily="18" charset="0"/>
              </a:rPr>
              <a:t>) 2016 m.</a:t>
            </a:r>
            <a:endParaRPr lang="lt-LT" sz="4000" dirty="0"/>
          </a:p>
        </p:txBody>
      </p:sp>
      <p:pic>
        <p:nvPicPr>
          <p:cNvPr id="4" name="Turinio vietos rezervavimo ženklas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7941" y="1475715"/>
            <a:ext cx="11199136" cy="5042780"/>
          </a:xfrm>
        </p:spPr>
      </p:pic>
    </p:spTree>
    <p:extLst>
      <p:ext uri="{BB962C8B-B14F-4D97-AF65-F5344CB8AC3E}">
        <p14:creationId xmlns:p14="http://schemas.microsoft.com/office/powerpoint/2010/main" val="3547655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urinio vietos rezervavimo ženklas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1836" y="561315"/>
            <a:ext cx="11494687" cy="5751936"/>
          </a:xfrm>
        </p:spPr>
      </p:pic>
    </p:spTree>
    <p:extLst>
      <p:ext uri="{BB962C8B-B14F-4D97-AF65-F5344CB8AC3E}">
        <p14:creationId xmlns:p14="http://schemas.microsoft.com/office/powerpoint/2010/main" val="2837318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10515600" cy="1001948"/>
          </a:xfrm>
        </p:spPr>
        <p:txBody>
          <a:bodyPr>
            <a:normAutofit fontScale="90000"/>
          </a:bodyPr>
          <a:lstStyle/>
          <a:p>
            <a:pPr algn="just"/>
            <a:r>
              <a:rPr lang="en-US" sz="4000" dirty="0" smtClean="0">
                <a:latin typeface="Times New Roman" pitchFamily="18" charset="0"/>
                <a:cs typeface="Times New Roman" pitchFamily="18" charset="0"/>
              </a:rPr>
              <a:t>IQES </a:t>
            </a:r>
            <a:r>
              <a:rPr lang="en-US" sz="4000" dirty="0" err="1" smtClean="0">
                <a:latin typeface="Times New Roman" pitchFamily="18" charset="0"/>
                <a:cs typeface="Times New Roman" pitchFamily="18" charset="0"/>
              </a:rPr>
              <a:t>pateikiamos</a:t>
            </a:r>
            <a:r>
              <a:rPr lang="en-US" sz="4000" dirty="0" smtClean="0">
                <a:latin typeface="Times New Roman" pitchFamily="18" charset="0"/>
                <a:cs typeface="Times New Roman" pitchFamily="18" charset="0"/>
              </a:rPr>
              <a:t> 5 au</a:t>
            </a:r>
            <a:r>
              <a:rPr lang="lt-LT" sz="4000" dirty="0" err="1" smtClean="0">
                <a:latin typeface="Times New Roman" pitchFamily="18" charset="0"/>
                <a:cs typeface="Times New Roman" pitchFamily="18" charset="0"/>
              </a:rPr>
              <a:t>kščiausios</a:t>
            </a:r>
            <a:r>
              <a:rPr lang="lt-LT" sz="4000" dirty="0" smtClean="0">
                <a:latin typeface="Times New Roman" pitchFamily="18" charset="0"/>
                <a:cs typeface="Times New Roman" pitchFamily="18" charset="0"/>
              </a:rPr>
              <a:t> ir 5 žemiausios reikšmės (</a:t>
            </a:r>
            <a:r>
              <a:rPr lang="lt-LT" sz="4000" b="1" dirty="0" smtClean="0">
                <a:effectLst>
                  <a:outerShdw blurRad="38100" dist="38100" dir="2700000" algn="tl">
                    <a:srgbClr val="000000">
                      <a:alpha val="43137"/>
                    </a:srgbClr>
                  </a:outerShdw>
                </a:effectLst>
                <a:latin typeface="Times New Roman" pitchFamily="18" charset="0"/>
                <a:cs typeface="Times New Roman" pitchFamily="18" charset="0"/>
              </a:rPr>
              <a:t>tėvų</a:t>
            </a:r>
            <a:r>
              <a:rPr lang="lt-LT" sz="4000" dirty="0" smtClean="0">
                <a:latin typeface="Times New Roman" pitchFamily="18" charset="0"/>
                <a:cs typeface="Times New Roman" pitchFamily="18" charset="0"/>
              </a:rPr>
              <a:t>) 2016 m.</a:t>
            </a:r>
            <a:endParaRPr lang="lt-LT" sz="4000" dirty="0"/>
          </a:p>
        </p:txBody>
      </p:sp>
      <p:pic>
        <p:nvPicPr>
          <p:cNvPr id="4" name="Turinio vietos rezervavimo ženklas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6267" y="1475715"/>
            <a:ext cx="11621822" cy="4734962"/>
          </a:xfrm>
        </p:spPr>
      </p:pic>
    </p:spTree>
    <p:extLst>
      <p:ext uri="{BB962C8B-B14F-4D97-AF65-F5344CB8AC3E}">
        <p14:creationId xmlns:p14="http://schemas.microsoft.com/office/powerpoint/2010/main" val="4225792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lt-LT" dirty="0"/>
          </a:p>
        </p:txBody>
      </p:sp>
      <p:pic>
        <p:nvPicPr>
          <p:cNvPr id="4" name="Turinio vietos rezervavimo ženklas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0187" y="365125"/>
            <a:ext cx="10711625" cy="6062835"/>
          </a:xfrm>
        </p:spPr>
      </p:pic>
    </p:spTree>
    <p:extLst>
      <p:ext uri="{BB962C8B-B14F-4D97-AF65-F5344CB8AC3E}">
        <p14:creationId xmlns:p14="http://schemas.microsoft.com/office/powerpoint/2010/main" val="4183027871"/>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630</Words>
  <Application>Microsoft Office PowerPoint</Application>
  <PresentationFormat>Plačiaekranė</PresentationFormat>
  <Paragraphs>57</Paragraphs>
  <Slides>12</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12</vt:i4>
      </vt:variant>
    </vt:vector>
  </HeadingPairs>
  <TitlesOfParts>
    <vt:vector size="18" baseType="lpstr">
      <vt:lpstr>Arial</vt:lpstr>
      <vt:lpstr>Calibri</vt:lpstr>
      <vt:lpstr>Calibri Light</vt:lpstr>
      <vt:lpstr>Times New Roman</vt:lpstr>
      <vt:lpstr>Wingdings</vt:lpstr>
      <vt:lpstr>„Office“ tema</vt:lpstr>
      <vt:lpstr>Šiaulių „Sandoros“ progimnazijos 2016 m. mokyklos veiklos kokybės įsivertinimo pristatymas</vt:lpstr>
      <vt:lpstr>„PowerPoint“ pateiktis</vt:lpstr>
      <vt:lpstr>Veiklos kokybės įsivertinimo statistika</vt:lpstr>
      <vt:lpstr>Įsivertinimo metu surasti stiprieji veiklos aspektai:</vt:lpstr>
      <vt:lpstr>Įsivertinimo metu surasti silpnieji veiklos aspektai:</vt:lpstr>
      <vt:lpstr>IQES pateikiamos 5 aukščiausios ir 5 žemiausios reikšmės (mokinių) 2016 m.</vt:lpstr>
      <vt:lpstr>„PowerPoint“ pateiktis</vt:lpstr>
      <vt:lpstr>IQES pateikiamos 5 aukščiausios ir 5 žemiausios reikšmės (tėvų) 2016 m.</vt:lpstr>
      <vt:lpstr>„PowerPoint“ pateiktis</vt:lpstr>
      <vt:lpstr>Priemonių planas 2017 m., atsižvelgiant į 2016 m. įsivertinimo metu surastus silpnuosius veiklos aspektus:</vt:lpstr>
      <vt:lpstr>Mokinių nuomonė apie mokyklą. Žemiausios vertės teiginiai ir mokyklos įsivertinimo grupės siūlomos priemonės, gerinančios žemiausios vertės teiginius:  </vt:lpstr>
      <vt:lpstr>Tėvų nuomonė apie mokyklą. Žemiausios vertės teiginiai ir mokyklos įsivertinimo grupės siūlomos priemonės, gerinančios žemiausios vertės teiginius: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„Microsoft“ abonementas</dc:creator>
  <cp:lastModifiedBy>„Microsoft“ abonementas</cp:lastModifiedBy>
  <cp:revision>17</cp:revision>
  <dcterms:created xsi:type="dcterms:W3CDTF">2017-01-24T08:35:01Z</dcterms:created>
  <dcterms:modified xsi:type="dcterms:W3CDTF">2017-01-30T14:56:32Z</dcterms:modified>
</cp:coreProperties>
</file>