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smtClean="0"/>
              <a:t>Spustelėję redag. ruoš. pavad.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72193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420161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DE17E3-5F37-46CC-90BC-A5C49916C1C8}"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6800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Spustelėję redag. ruoš. teksto stilių</a:t>
            </a:r>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62635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Spustelėję redag. ruoš. teksto stilių</a:t>
            </a:r>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DE17E3-5F37-46CC-90BC-A5C49916C1C8}"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9107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Spustelėję redag. ruoš. teksto stilių</a:t>
            </a:r>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1818955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802762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47411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smtClean="0"/>
              <a:t>Spustelėję redag. ruoš. pavad.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6535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7416BE43-B1C2-4604-9064-00A7FE1C641A}" type="datetimeFigureOut">
              <a:rPr lang="lt-LT" smtClean="0"/>
              <a:t>2018-01-28</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11180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74418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7416BE43-B1C2-4604-9064-00A7FE1C641A}" type="datetimeFigureOut">
              <a:rPr lang="lt-LT" smtClean="0"/>
              <a:t>2018-01-28</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43463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7416BE43-B1C2-4604-9064-00A7FE1C641A}" type="datetimeFigureOut">
              <a:rPr lang="lt-LT" smtClean="0"/>
              <a:t>2018-01-28</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83157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6BE43-B1C2-4604-9064-00A7FE1C641A}" type="datetimeFigureOut">
              <a:rPr lang="lt-LT" smtClean="0"/>
              <a:t>2018-01-28</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17962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smtClean="0"/>
              <a:t>Spustelėję redag. ruoš. pavad.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67038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7416BE43-B1C2-4604-9064-00A7FE1C641A}" type="datetimeFigureOut">
              <a:rPr lang="lt-LT" smtClean="0"/>
              <a:t>2018-01-28</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151558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416BE43-B1C2-4604-9064-00A7FE1C641A}" type="datetimeFigureOut">
              <a:rPr lang="lt-LT" smtClean="0"/>
              <a:t>2018-01-28</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DE17E3-5F37-46CC-90BC-A5C49916C1C8}" type="slidenum">
              <a:rPr lang="lt-LT" smtClean="0"/>
              <a:t>‹#›</a:t>
            </a:fld>
            <a:endParaRPr lang="lt-LT"/>
          </a:p>
        </p:txBody>
      </p:sp>
    </p:spTree>
    <p:extLst>
      <p:ext uri="{BB962C8B-B14F-4D97-AF65-F5344CB8AC3E}">
        <p14:creationId xmlns:p14="http://schemas.microsoft.com/office/powerpoint/2010/main" val="2613177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234290" y="253229"/>
            <a:ext cx="9144000" cy="3585439"/>
          </a:xfrm>
        </p:spPr>
        <p:txBody>
          <a:bodyPr>
            <a:normAutofit fontScale="90000"/>
          </a:bodyPr>
          <a:lstStyle/>
          <a:p>
            <a:r>
              <a:rPr lang="lt-LT" dirty="0" smtClean="0">
                <a:latin typeface="Times New Roman" panose="02020603050405020304" pitchFamily="18" charset="0"/>
                <a:cs typeface="Times New Roman" panose="02020603050405020304" pitchFamily="18" charset="0"/>
              </a:rPr>
              <a:t>Šiaulių „Sandoros“ progimnazijos</a:t>
            </a:r>
            <a:br>
              <a:rPr lang="lt-LT" dirty="0" smtClean="0">
                <a:latin typeface="Times New Roman" panose="02020603050405020304" pitchFamily="18" charset="0"/>
                <a:cs typeface="Times New Roman" panose="02020603050405020304" pitchFamily="18" charset="0"/>
              </a:rPr>
            </a:br>
            <a:r>
              <a:rPr lang="lt-LT" dirty="0" smtClean="0">
                <a:latin typeface="Times New Roman" panose="02020603050405020304" pitchFamily="18" charset="0"/>
                <a:cs typeface="Times New Roman" panose="02020603050405020304" pitchFamily="18" charset="0"/>
              </a:rPr>
              <a:t>2017 m. mokyklos veiklos kokybės įsivertinimo pristatymas</a:t>
            </a:r>
            <a:endParaRPr lang="lt-LT"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a:xfrm>
            <a:off x="585216" y="4572001"/>
            <a:ext cx="11268790" cy="1717894"/>
          </a:xfrm>
        </p:spPr>
        <p:txBody>
          <a:bodyPr>
            <a:normAutofit/>
          </a:bodyPr>
          <a:lstStyle/>
          <a:p>
            <a:pPr algn="r"/>
            <a:r>
              <a:rPr lang="lt-LT" dirty="0" smtClean="0">
                <a:latin typeface="Times New Roman" panose="02020603050405020304" pitchFamily="18" charset="0"/>
                <a:cs typeface="Times New Roman" panose="02020603050405020304" pitchFamily="18" charset="0"/>
              </a:rPr>
              <a:t>M. </a:t>
            </a:r>
            <a:r>
              <a:rPr lang="lt-LT" dirty="0" err="1" smtClean="0">
                <a:latin typeface="Times New Roman" panose="02020603050405020304" pitchFamily="18" charset="0"/>
                <a:cs typeface="Times New Roman" panose="02020603050405020304" pitchFamily="18" charset="0"/>
              </a:rPr>
              <a:t>Malcevičius</a:t>
            </a:r>
            <a:endParaRPr lang="lt-LT" dirty="0" smtClean="0">
              <a:latin typeface="Times New Roman" panose="02020603050405020304" pitchFamily="18" charset="0"/>
              <a:cs typeface="Times New Roman" panose="02020603050405020304" pitchFamily="18" charset="0"/>
            </a:endParaRPr>
          </a:p>
          <a:p>
            <a:pPr algn="r"/>
            <a:r>
              <a:rPr lang="lt-LT" dirty="0" smtClean="0">
                <a:latin typeface="Times New Roman" panose="02020603050405020304" pitchFamily="18" charset="0"/>
                <a:cs typeface="Times New Roman" panose="02020603050405020304" pitchFamily="18" charset="0"/>
              </a:rPr>
              <a:t>Direktoriaus pavaduotojas ugdymui, mokyklos veiklos įsivertinimo grupės </a:t>
            </a:r>
            <a:r>
              <a:rPr lang="lt-LT" dirty="0" smtClean="0">
                <a:latin typeface="Times New Roman" panose="02020603050405020304" pitchFamily="18" charset="0"/>
                <a:cs typeface="Times New Roman" panose="02020603050405020304" pitchFamily="18" charset="0"/>
              </a:rPr>
              <a:t>koordinatorius</a:t>
            </a:r>
          </a:p>
          <a:p>
            <a:pPr algn="r"/>
            <a:r>
              <a:rPr lang="lt-LT" dirty="0" smtClean="0">
                <a:latin typeface="Times New Roman" panose="02020603050405020304" pitchFamily="18" charset="0"/>
                <a:cs typeface="Times New Roman" panose="02020603050405020304" pitchFamily="18" charset="0"/>
              </a:rPr>
              <a:t>V. </a:t>
            </a:r>
            <a:r>
              <a:rPr lang="lt-LT" dirty="0" err="1" smtClean="0">
                <a:latin typeface="Times New Roman" panose="02020603050405020304" pitchFamily="18" charset="0"/>
                <a:cs typeface="Times New Roman" panose="02020603050405020304" pitchFamily="18" charset="0"/>
              </a:rPr>
              <a:t>Vičkutė</a:t>
            </a:r>
            <a:endParaRPr lang="lt-LT" dirty="0" smtClean="0">
              <a:latin typeface="Times New Roman" panose="02020603050405020304" pitchFamily="18" charset="0"/>
              <a:cs typeface="Times New Roman" panose="02020603050405020304" pitchFamily="18" charset="0"/>
            </a:endParaRPr>
          </a:p>
          <a:p>
            <a:pPr algn="r"/>
            <a:r>
              <a:rPr lang="lt-LT" dirty="0">
                <a:latin typeface="Times New Roman" panose="02020603050405020304" pitchFamily="18" charset="0"/>
                <a:cs typeface="Times New Roman" panose="02020603050405020304" pitchFamily="18" charset="0"/>
              </a:rPr>
              <a:t>mokyklos veiklos įsivertinimo </a:t>
            </a:r>
            <a:r>
              <a:rPr lang="lt-LT" dirty="0" smtClean="0">
                <a:latin typeface="Times New Roman" panose="02020603050405020304" pitchFamily="18" charset="0"/>
                <a:cs typeface="Times New Roman" panose="02020603050405020304" pitchFamily="18" charset="0"/>
              </a:rPr>
              <a:t>grupės pirmininkė</a:t>
            </a:r>
            <a:endParaRPr lang="lt-LT" dirty="0" smtClean="0">
              <a:latin typeface="Times New Roman" panose="02020603050405020304" pitchFamily="18" charset="0"/>
              <a:cs typeface="Times New Roman" panose="02020603050405020304" pitchFamily="18" charset="0"/>
            </a:endParaRPr>
          </a:p>
          <a:p>
            <a:pPr algn="r"/>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2217" y="253229"/>
            <a:ext cx="1948215" cy="1080374"/>
          </a:xfrm>
          <a:prstGeom prst="rect">
            <a:avLst/>
          </a:prstGeom>
        </p:spPr>
      </p:pic>
    </p:spTree>
    <p:extLst>
      <p:ext uri="{BB962C8B-B14F-4D97-AF65-F5344CB8AC3E}">
        <p14:creationId xmlns:p14="http://schemas.microsoft.com/office/powerpoint/2010/main" val="464067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73122" y="146761"/>
            <a:ext cx="11718878" cy="1173964"/>
          </a:xfrm>
        </p:spPr>
        <p:txBody>
          <a:bodyPr>
            <a:normAutofit fontScale="90000"/>
          </a:bodyPr>
          <a:lstStyle/>
          <a:p>
            <a:pPr algn="ctr"/>
            <a:r>
              <a:rPr lang="lt-LT" sz="3600" dirty="0" smtClean="0">
                <a:latin typeface="Times New Roman" panose="02020603050405020304" pitchFamily="18" charset="0"/>
                <a:cs typeface="Times New Roman" panose="02020603050405020304" pitchFamily="18" charset="0"/>
              </a:rPr>
              <a:t>Rekomendacijos 2018 </a:t>
            </a:r>
            <a:r>
              <a:rPr lang="lt-LT" sz="3600" dirty="0" smtClean="0">
                <a:latin typeface="Times New Roman" panose="02020603050405020304" pitchFamily="18" charset="0"/>
                <a:cs typeface="Times New Roman" panose="02020603050405020304" pitchFamily="18" charset="0"/>
              </a:rPr>
              <a:t>m., atsižvelgiant į 2017 m. įsivertinimo metu surastus </a:t>
            </a:r>
            <a:r>
              <a:rPr lang="lt-LT"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silpnuosius</a:t>
            </a:r>
            <a:r>
              <a:rPr lang="lt-LT"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lt-LT" sz="3600" dirty="0" smtClean="0">
                <a:latin typeface="Times New Roman" panose="02020603050405020304" pitchFamily="18" charset="0"/>
                <a:cs typeface="Times New Roman" panose="02020603050405020304" pitchFamily="18" charset="0"/>
              </a:rPr>
              <a:t>veiklos aspektus:</a:t>
            </a:r>
            <a:endParaRPr lang="lt-LT" sz="36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86603" y="1216152"/>
            <a:ext cx="11764370" cy="5401931"/>
          </a:xfrm>
        </p:spPr>
        <p:txBody>
          <a:bodyPr>
            <a:noAutofit/>
          </a:bodyPr>
          <a:lstStyle/>
          <a:p>
            <a:pPr marL="0" lvl="0" indent="0" algn="just">
              <a:buNone/>
            </a:pPr>
            <a:r>
              <a:rPr lang="lt-LT" sz="2400" b="1" dirty="0">
                <a:latin typeface="Times New Roman" panose="02020603050405020304" pitchFamily="18" charset="0"/>
                <a:cs typeface="Times New Roman" panose="02020603050405020304" pitchFamily="18" charset="0"/>
              </a:rPr>
              <a:t>Kelti mokytojų pedagoginę kvalifikaciją, skatinant dalintis gerąja pedagogine patirtimi</a:t>
            </a:r>
            <a:r>
              <a:rPr lang="lt-LT" sz="2400" dirty="0">
                <a:latin typeface="Times New Roman" panose="02020603050405020304" pitchFamily="18" charset="0"/>
                <a:cs typeface="Times New Roman" panose="02020603050405020304" pitchFamily="18" charset="0"/>
              </a:rPr>
              <a:t>:</a:t>
            </a:r>
          </a:p>
          <a:p>
            <a:pPr lvl="0"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organizuoti </a:t>
            </a:r>
            <a:r>
              <a:rPr lang="lt-LT" sz="2400" dirty="0">
                <a:latin typeface="Times New Roman" panose="02020603050405020304" pitchFamily="18" charset="0"/>
                <a:cs typeface="Times New Roman" panose="02020603050405020304" pitchFamily="18" charset="0"/>
              </a:rPr>
              <a:t>tikslinius (orientuotus į ugdymo turinio diferencijavimą) pamokų stebėjimus, taikant modelį „Kolega-kolegai“.</a:t>
            </a:r>
          </a:p>
          <a:p>
            <a:pPr lvl="0"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kiekvienam </a:t>
            </a:r>
            <a:r>
              <a:rPr lang="lt-LT" sz="2400" dirty="0">
                <a:latin typeface="Times New Roman" panose="02020603050405020304" pitchFamily="18" charset="0"/>
                <a:cs typeface="Times New Roman" panose="02020603050405020304" pitchFamily="18" charset="0"/>
              </a:rPr>
              <a:t>mokytojui per kalendorinius metus vesti bent vieną atvirą pamoką.</a:t>
            </a:r>
          </a:p>
          <a:p>
            <a:pPr lvl="0"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kiekvienam </a:t>
            </a:r>
            <a:r>
              <a:rPr lang="lt-LT" sz="2400" dirty="0">
                <a:latin typeface="Times New Roman" panose="02020603050405020304" pitchFamily="18" charset="0"/>
                <a:cs typeface="Times New Roman" panose="02020603050405020304" pitchFamily="18" charset="0"/>
              </a:rPr>
              <a:t>mokytojui per 2018 m. stebėti ir pamokos stebėjimo protokole aprašyti bent vieną kolegos vedamą pamoką.</a:t>
            </a:r>
          </a:p>
          <a:p>
            <a:pPr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vykdyti </a:t>
            </a:r>
            <a:r>
              <a:rPr lang="lt-LT" sz="2400" dirty="0">
                <a:latin typeface="Times New Roman" panose="02020603050405020304" pitchFamily="18" charset="0"/>
                <a:cs typeface="Times New Roman" panose="02020603050405020304" pitchFamily="18" charset="0"/>
              </a:rPr>
              <a:t>administracijos ugdomąjį konsultavimą (pamokų stebėjimą) – bent vieną kartą per metus stebėti ir įvertinti kiekvieno mokytojo vedamą pamoką</a:t>
            </a:r>
            <a:r>
              <a:rPr lang="lt-LT" sz="2400" dirty="0" smtClean="0">
                <a:latin typeface="Times New Roman" panose="02020603050405020304" pitchFamily="18" charset="0"/>
                <a:cs typeface="Times New Roman" panose="02020603050405020304" pitchFamily="18" charset="0"/>
              </a:rPr>
              <a:t>.</a:t>
            </a:r>
          </a:p>
          <a:p>
            <a:pPr marL="0" lvl="0" indent="0" algn="just">
              <a:buNone/>
            </a:pPr>
            <a:r>
              <a:rPr lang="lt-LT" sz="2400" b="1" dirty="0">
                <a:latin typeface="Times New Roman" panose="02020603050405020304" pitchFamily="18" charset="0"/>
                <a:cs typeface="Times New Roman" panose="02020603050405020304" pitchFamily="18" charset="0"/>
              </a:rPr>
              <a:t>Aktyvinti metodinių grupių veiklą:</a:t>
            </a:r>
            <a:endParaRPr lang="lt-LT" sz="24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metodinėse </a:t>
            </a:r>
            <a:r>
              <a:rPr lang="lt-LT" sz="2400" dirty="0">
                <a:latin typeface="Times New Roman" panose="02020603050405020304" pitchFamily="18" charset="0"/>
                <a:cs typeface="Times New Roman" panose="02020603050405020304" pitchFamily="18" charset="0"/>
              </a:rPr>
              <a:t>grupėse inicijuoti pamokų, stebėtų pagal taikomą modelį „kolega kolegai“, aptarimą.</a:t>
            </a:r>
          </a:p>
          <a:p>
            <a:pPr lvl="0" algn="just">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suorganizuoti </a:t>
            </a:r>
            <a:r>
              <a:rPr lang="lt-LT" sz="2400" dirty="0">
                <a:latin typeface="Times New Roman" panose="02020603050405020304" pitchFamily="18" charset="0"/>
                <a:cs typeface="Times New Roman" panose="02020603050405020304" pitchFamily="18" charset="0"/>
              </a:rPr>
              <a:t>kvalifikacijos kėlimo seminarą dėl mokymo(</a:t>
            </a:r>
            <a:r>
              <a:rPr lang="lt-LT" sz="2400" dirty="0" err="1">
                <a:latin typeface="Times New Roman" panose="02020603050405020304" pitchFamily="18" charset="0"/>
                <a:cs typeface="Times New Roman" panose="02020603050405020304" pitchFamily="18" charset="0"/>
              </a:rPr>
              <a:t>si</a:t>
            </a:r>
            <a:r>
              <a:rPr lang="lt-LT" sz="2400" dirty="0">
                <a:latin typeface="Times New Roman" panose="02020603050405020304" pitchFamily="18" charset="0"/>
                <a:cs typeface="Times New Roman" panose="02020603050405020304" pitchFamily="18" charset="0"/>
              </a:rPr>
              <a:t>) ugdymo turinio diferencijavimo.</a:t>
            </a:r>
          </a:p>
          <a:p>
            <a:endParaRPr lang="lt-LT"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95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420624"/>
            <a:ext cx="10515600" cy="5756339"/>
          </a:xfrm>
        </p:spPr>
        <p:txBody>
          <a:bodyPr>
            <a:noAutofit/>
          </a:bodyPr>
          <a:lstStyle/>
          <a:p>
            <a:pPr marL="0" lvl="0" indent="0" algn="just">
              <a:lnSpc>
                <a:spcPct val="100000"/>
              </a:lnSpc>
              <a:spcBef>
                <a:spcPts val="0"/>
              </a:spcBef>
              <a:buNone/>
            </a:pPr>
            <a:endParaRPr lang="lt-LT" b="1" dirty="0" smtClean="0">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lt-LT" b="1" dirty="0">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lt-LT" b="1" dirty="0" smtClean="0">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lt-LT" sz="2400" b="1" dirty="0" smtClean="0">
                <a:latin typeface="Times New Roman" panose="02020603050405020304" pitchFamily="18" charset="0"/>
                <a:cs typeface="Times New Roman" panose="02020603050405020304" pitchFamily="18" charset="0"/>
              </a:rPr>
              <a:t>Organizuoti </a:t>
            </a:r>
            <a:r>
              <a:rPr lang="lt-LT" sz="2400" b="1" dirty="0">
                <a:latin typeface="Times New Roman" panose="02020603050405020304" pitchFamily="18" charset="0"/>
                <a:cs typeface="Times New Roman" panose="02020603050405020304" pitchFamily="18" charset="0"/>
              </a:rPr>
              <a:t>ugdymą, atsižvelgiant į kiekvieno mokinio galias ir poreikius:</a:t>
            </a:r>
            <a:endParaRPr lang="lt-LT" sz="2400" dirty="0">
              <a:latin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mokslo </a:t>
            </a:r>
            <a:r>
              <a:rPr lang="lt-LT" sz="2400" dirty="0">
                <a:latin typeface="Times New Roman" panose="02020603050405020304" pitchFamily="18" charset="0"/>
                <a:cs typeface="Times New Roman" panose="02020603050405020304" pitchFamily="18" charset="0"/>
              </a:rPr>
              <a:t>metų pradžioje klasių auklėtojams atlikti 1-ų ir 5-ų klasės kiekvieno mokinio mokymosi stiliaus tyrimus. Suvestines saugoti klasių kraitelėse, kad ugdymo turinį planuojantys mokytojai galėtų geriau pažinti kiekvieną mokinį ir rengdamas užduotis galėtų atsižvelgti į klasėje vyraujantį mokinių mokymosi stilių.</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mokiniams </a:t>
            </a:r>
            <a:r>
              <a:rPr lang="lt-LT" sz="2400" dirty="0">
                <a:latin typeface="Times New Roman" panose="02020603050405020304" pitchFamily="18" charset="0"/>
                <a:cs typeface="Times New Roman" panose="02020603050405020304" pitchFamily="18" charset="0"/>
              </a:rPr>
              <a:t>skiriant namų darbų užduotis, jas diferencijuoti, sudarant sąlygas rinktis sunkesnę ar lengvesnę.</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organizuoti </a:t>
            </a:r>
            <a:r>
              <a:rPr lang="lt-LT" sz="2400" dirty="0">
                <a:latin typeface="Times New Roman" panose="02020603050405020304" pitchFamily="18" charset="0"/>
                <a:cs typeface="Times New Roman" panose="02020603050405020304" pitchFamily="18" charset="0"/>
              </a:rPr>
              <a:t>ugdymą įvairiuose kontekstuose (mokykloje, bibliotekose, gamtoje ir kt.).</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pamokose </a:t>
            </a:r>
            <a:r>
              <a:rPr lang="lt-LT" sz="2400" dirty="0">
                <a:latin typeface="Times New Roman" panose="02020603050405020304" pitchFamily="18" charset="0"/>
                <a:cs typeface="Times New Roman" panose="02020603050405020304" pitchFamily="18" charset="0"/>
              </a:rPr>
              <a:t>derinti individualų, </a:t>
            </a:r>
            <a:r>
              <a:rPr lang="lt-LT" sz="2400" dirty="0" err="1">
                <a:latin typeface="Times New Roman" panose="02020603050405020304" pitchFamily="18" charset="0"/>
                <a:cs typeface="Times New Roman" panose="02020603050405020304" pitchFamily="18" charset="0"/>
              </a:rPr>
              <a:t>partnerišką</a:t>
            </a:r>
            <a:r>
              <a:rPr lang="lt-LT" sz="2400" dirty="0">
                <a:latin typeface="Times New Roman" panose="02020603050405020304" pitchFamily="18" charset="0"/>
                <a:cs typeface="Times New Roman" panose="02020603050405020304" pitchFamily="18" charset="0"/>
              </a:rPr>
              <a:t>, grupinį, visos klasės ir tinklinį mokymąsi</a:t>
            </a:r>
            <a:r>
              <a:rPr lang="lt-LT" sz="2400" dirty="0" smtClean="0">
                <a:latin typeface="Times New Roman" panose="02020603050405020304" pitchFamily="18" charset="0"/>
                <a:cs typeface="Times New Roman" panose="02020603050405020304" pitchFamily="18" charset="0"/>
              </a:rPr>
              <a:t>.</a:t>
            </a: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92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47344" y="1042416"/>
            <a:ext cx="10515600" cy="5033963"/>
          </a:xfrm>
        </p:spPr>
        <p:txBody>
          <a:bodyPr/>
          <a:lstStyle/>
          <a:p>
            <a:pPr marL="0" lvl="0" indent="0" algn="just">
              <a:lnSpc>
                <a:spcPct val="100000"/>
              </a:lnSpc>
              <a:spcBef>
                <a:spcPts val="0"/>
              </a:spcBef>
              <a:buNone/>
            </a:pPr>
            <a:endParaRPr lang="lt-LT" dirty="0" smtClean="0">
              <a:latin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pamokų </a:t>
            </a:r>
            <a:r>
              <a:rPr lang="lt-LT" sz="2400" dirty="0">
                <a:latin typeface="Times New Roman" panose="02020603050405020304" pitchFamily="18" charset="0"/>
                <a:cs typeface="Times New Roman" panose="02020603050405020304" pitchFamily="18" charset="0"/>
              </a:rPr>
              <a:t>metu taikyti įvairius nenuolatinius mokinių pergrupavimo pagal jų mokymosi poreikius būdus.</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mokytojams </a:t>
            </a:r>
            <a:r>
              <a:rPr lang="lt-LT" sz="2400" dirty="0">
                <a:latin typeface="Times New Roman" panose="02020603050405020304" pitchFamily="18" charset="0"/>
                <a:cs typeface="Times New Roman" panose="02020603050405020304" pitchFamily="18" charset="0"/>
              </a:rPr>
              <a:t>organizuoti dalykines konsultacijas, atsižvelgiant į mokinių gebėjimus ir poreikius.</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išanalizuoti </a:t>
            </a:r>
            <a:r>
              <a:rPr lang="lt-LT" sz="2400" dirty="0">
                <a:latin typeface="Times New Roman" panose="02020603050405020304" pitchFamily="18" charset="0"/>
                <a:cs typeface="Times New Roman" panose="02020603050405020304" pitchFamily="18" charset="0"/>
              </a:rPr>
              <a:t>mokinių, išėjusių mokytis į gimnazijas, mokymosi rezultatus.</a:t>
            </a:r>
          </a:p>
          <a:p>
            <a:pPr lvl="0" algn="just">
              <a:lnSpc>
                <a:spcPct val="100000"/>
              </a:lnSpc>
              <a:spcBef>
                <a:spcPts val="0"/>
              </a:spcBef>
              <a:buFont typeface="Wingdings" panose="05000000000000000000" pitchFamily="2" charset="2"/>
              <a:buChar char="Ø"/>
            </a:pPr>
            <a:r>
              <a:rPr lang="lt-LT" sz="2400" dirty="0" smtClean="0">
                <a:latin typeface="Times New Roman" panose="02020603050405020304" pitchFamily="18" charset="0"/>
                <a:cs typeface="Times New Roman" panose="02020603050405020304" pitchFamily="18" charset="0"/>
              </a:rPr>
              <a:t> vykdyti </a:t>
            </a:r>
            <a:r>
              <a:rPr lang="lt-LT" sz="2400" dirty="0">
                <a:latin typeface="Times New Roman" panose="02020603050405020304" pitchFamily="18" charset="0"/>
                <a:cs typeface="Times New Roman" panose="02020603050405020304" pitchFamily="18" charset="0"/>
              </a:rPr>
              <a:t>pedagoginį mokinių tėvų švietimą ugdymo turinio individualizavimo ir diferencijavimo klausimais.</a:t>
            </a:r>
          </a:p>
          <a:p>
            <a:endParaRPr lang="lt-LT" dirty="0"/>
          </a:p>
        </p:txBody>
      </p:sp>
    </p:spTree>
    <p:extLst>
      <p:ext uri="{BB962C8B-B14F-4D97-AF65-F5344CB8AC3E}">
        <p14:creationId xmlns:p14="http://schemas.microsoft.com/office/powerpoint/2010/main" val="190441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2018 m. tobulinti pasirinktas gimnazijos veiklos kokybės rodiklis</a:t>
            </a:r>
          </a:p>
        </p:txBody>
      </p:sp>
      <p:sp>
        <p:nvSpPr>
          <p:cNvPr id="3" name="Turinio vietos rezervavimo ženklas 2"/>
          <p:cNvSpPr>
            <a:spLocks noGrp="1"/>
          </p:cNvSpPr>
          <p:nvPr>
            <p:ph idx="1"/>
          </p:nvPr>
        </p:nvSpPr>
        <p:spPr/>
        <p:txBody>
          <a:bodyPr>
            <a:normAutofit/>
          </a:bodyPr>
          <a:lstStyle/>
          <a:p>
            <a:pPr marL="0" indent="0">
              <a:buNone/>
            </a:pPr>
            <a:endParaRPr lang="lt-LT"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lt-LT" sz="3600" dirty="0" smtClean="0">
                <a:latin typeface="Times New Roman" panose="02020603050405020304" pitchFamily="18" charset="0"/>
                <a:cs typeface="Times New Roman" panose="02020603050405020304" pitchFamily="18" charset="0"/>
              </a:rPr>
              <a:t>2.2.2</a:t>
            </a:r>
            <a:r>
              <a:rPr lang="lt-LT" sz="3600" dirty="0">
                <a:latin typeface="Times New Roman" panose="02020603050405020304" pitchFamily="18" charset="0"/>
                <a:cs typeface="Times New Roman" panose="02020603050405020304" pitchFamily="18" charset="0"/>
              </a:rPr>
              <a:t>. Ugdymo(</a:t>
            </a:r>
            <a:r>
              <a:rPr lang="lt-LT" sz="3600" dirty="0" err="1">
                <a:latin typeface="Times New Roman" panose="02020603050405020304" pitchFamily="18" charset="0"/>
                <a:cs typeface="Times New Roman" panose="02020603050405020304" pitchFamily="18" charset="0"/>
              </a:rPr>
              <a:t>si</a:t>
            </a:r>
            <a:r>
              <a:rPr lang="lt-LT" sz="3600" dirty="0">
                <a:latin typeface="Times New Roman" panose="02020603050405020304" pitchFamily="18" charset="0"/>
                <a:cs typeface="Times New Roman" panose="02020603050405020304" pitchFamily="18" charset="0"/>
              </a:rPr>
              <a:t>) </a:t>
            </a:r>
            <a:r>
              <a:rPr lang="lt-LT" sz="3600" dirty="0" smtClean="0">
                <a:latin typeface="Times New Roman" panose="02020603050405020304" pitchFamily="18" charset="0"/>
                <a:cs typeface="Times New Roman" panose="02020603050405020304" pitchFamily="18" charset="0"/>
              </a:rPr>
              <a:t>organizavimas</a:t>
            </a:r>
          </a:p>
          <a:p>
            <a:pPr>
              <a:buFont typeface="Wingdings" panose="05000000000000000000" pitchFamily="2" charset="2"/>
              <a:buChar char="Ø"/>
            </a:pPr>
            <a:endParaRPr lang="lt-LT" dirty="0">
              <a:latin typeface="Times New Roman" panose="02020603050405020304" pitchFamily="18" charset="0"/>
              <a:cs typeface="Times New Roman" panose="02020603050405020304" pitchFamily="18" charset="0"/>
            </a:endParaRPr>
          </a:p>
          <a:p>
            <a:pPr marL="0" indent="0" algn="r">
              <a:buNone/>
            </a:pPr>
            <a:endParaRPr lang="lt-LT" dirty="0" smtClean="0"/>
          </a:p>
          <a:p>
            <a:pPr marL="0" indent="0" algn="r">
              <a:buNone/>
            </a:pPr>
            <a:endParaRPr lang="lt-LT" dirty="0"/>
          </a:p>
          <a:p>
            <a:pPr marL="0" indent="0" algn="r">
              <a:buNone/>
            </a:pPr>
            <a:endParaRPr lang="lt-LT" dirty="0" smtClean="0"/>
          </a:p>
          <a:p>
            <a:pPr marL="0" indent="0" algn="r">
              <a:buNone/>
            </a:pPr>
            <a:endParaRPr lang="lt-LT" dirty="0"/>
          </a:p>
          <a:p>
            <a:pPr marL="0" indent="0" algn="r">
              <a:buNone/>
            </a:pPr>
            <a:r>
              <a:rPr lang="lt-LT" dirty="0" smtClean="0"/>
              <a:t>Įsivertinimo </a:t>
            </a:r>
            <a:r>
              <a:rPr lang="lt-LT" dirty="0"/>
              <a:t>rezultatai, išvados ir rekomendacijos pristatyti </a:t>
            </a:r>
            <a:r>
              <a:rPr lang="lt-LT" dirty="0" smtClean="0"/>
              <a:t>mokyklos </a:t>
            </a:r>
            <a:r>
              <a:rPr lang="lt-LT" dirty="0"/>
              <a:t>ir mokytojų tarybos posėdžiuose.</a:t>
            </a:r>
            <a:endParaRPr lang="lt-LT" dirty="0">
              <a:latin typeface="Times New Roman" panose="02020603050405020304" pitchFamily="18" charset="0"/>
              <a:cs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102909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91570" y="600501"/>
            <a:ext cx="10562230" cy="5576462"/>
          </a:xfrm>
        </p:spPr>
        <p:txBody>
          <a:bodyPr>
            <a:normAutofit fontScale="92500" lnSpcReduction="20000"/>
          </a:bodyPr>
          <a:lstStyle/>
          <a:p>
            <a:pPr algn="just">
              <a:lnSpc>
                <a:spcPct val="150000"/>
              </a:lnSpc>
              <a:buFont typeface="Wingdings" panose="05000000000000000000" pitchFamily="2" charset="2"/>
              <a:buChar char="Ø"/>
            </a:pPr>
            <a:r>
              <a:rPr lang="lt-LT" dirty="0" smtClean="0">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2017 </a:t>
            </a:r>
            <a:r>
              <a:rPr lang="lt-LT" sz="2800" dirty="0" smtClean="0">
                <a:latin typeface="Times New Roman" panose="02020603050405020304" pitchFamily="18" charset="0"/>
                <a:cs typeface="Times New Roman" panose="02020603050405020304" pitchFamily="18" charset="0"/>
              </a:rPr>
              <a:t>m. spalio-lapkričio </a:t>
            </a:r>
            <a:r>
              <a:rPr lang="lt-LT" sz="2800" dirty="0">
                <a:latin typeface="Times New Roman" panose="02020603050405020304" pitchFamily="18" charset="0"/>
                <a:cs typeface="Times New Roman" panose="02020603050405020304" pitchFamily="18" charset="0"/>
              </a:rPr>
              <a:t>mėn. progimnazijoje vyko </a:t>
            </a:r>
            <a:r>
              <a:rPr lang="lt-LT" sz="2800" dirty="0" smtClean="0">
                <a:latin typeface="Times New Roman" panose="02020603050405020304" pitchFamily="18" charset="0"/>
                <a:cs typeface="Times New Roman" panose="02020603050405020304" pitchFamily="18" charset="0"/>
              </a:rPr>
              <a:t>veiklos kokybės įsivertinimas.</a:t>
            </a:r>
          </a:p>
          <a:p>
            <a:pPr algn="just">
              <a:lnSpc>
                <a:spcPct val="150000"/>
              </a:lnSpc>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 Pagal </a:t>
            </a:r>
            <a:r>
              <a:rPr lang="lt-LT" sz="2800" dirty="0">
                <a:latin typeface="Times New Roman" panose="02020603050405020304" pitchFamily="18" charset="0"/>
                <a:cs typeface="Times New Roman" panose="02020603050405020304" pitchFamily="18" charset="0"/>
              </a:rPr>
              <a:t>Švietimo įstatymo 37 straipsnį  „Švietimo kokybė“ mokyklos veiklos įsivertinimo sritis, atlikimo metodiką </a:t>
            </a:r>
            <a:r>
              <a:rPr lang="lt-LT" sz="2800" dirty="0" smtClean="0">
                <a:latin typeface="Times New Roman" panose="02020603050405020304" pitchFamily="18" charset="0"/>
                <a:cs typeface="Times New Roman" panose="02020603050405020304" pitchFamily="18" charset="0"/>
              </a:rPr>
              <a:t>pasirinko </a:t>
            </a:r>
            <a:r>
              <a:rPr lang="lt-LT" sz="2800" dirty="0">
                <a:latin typeface="Times New Roman" panose="02020603050405020304" pitchFamily="18" charset="0"/>
                <a:cs typeface="Times New Roman" panose="02020603050405020304" pitchFamily="18" charset="0"/>
              </a:rPr>
              <a:t>M</a:t>
            </a:r>
            <a:r>
              <a:rPr lang="lt-LT" sz="2800" dirty="0" smtClean="0">
                <a:latin typeface="Times New Roman" panose="02020603050405020304" pitchFamily="18" charset="0"/>
                <a:cs typeface="Times New Roman" panose="02020603050405020304" pitchFamily="18" charset="0"/>
              </a:rPr>
              <a:t>okyklos </a:t>
            </a:r>
            <a:r>
              <a:rPr lang="lt-LT" sz="2800" dirty="0">
                <a:latin typeface="Times New Roman" panose="02020603050405020304" pitchFamily="18" charset="0"/>
                <a:cs typeface="Times New Roman" panose="02020603050405020304" pitchFamily="18" charset="0"/>
              </a:rPr>
              <a:t>taryba. Ji analizuoja įsivertinimo rezultatus ir priima sprendimus dėl veiklos </a:t>
            </a:r>
            <a:r>
              <a:rPr lang="lt-LT" sz="2800" dirty="0" smtClean="0">
                <a:latin typeface="Times New Roman" panose="02020603050405020304" pitchFamily="18" charset="0"/>
                <a:cs typeface="Times New Roman" panose="02020603050405020304" pitchFamily="18" charset="0"/>
              </a:rPr>
              <a:t>tobulinimo.</a:t>
            </a:r>
          </a:p>
          <a:p>
            <a:pPr algn="just">
              <a:lnSpc>
                <a:spcPct val="150000"/>
              </a:lnSpc>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 Progimnazijos </a:t>
            </a:r>
            <a:r>
              <a:rPr lang="lt-LT" sz="2800" dirty="0" smtClean="0">
                <a:latin typeface="Times New Roman" panose="02020603050405020304" pitchFamily="18" charset="0"/>
                <a:cs typeface="Times New Roman" panose="02020603050405020304" pitchFamily="18" charset="0"/>
              </a:rPr>
              <a:t>Mokyklos </a:t>
            </a:r>
            <a:r>
              <a:rPr lang="lt-LT" sz="2800" dirty="0">
                <a:latin typeface="Times New Roman" panose="02020603050405020304" pitchFamily="18" charset="0"/>
                <a:cs typeface="Times New Roman" panose="02020603050405020304" pitchFamily="18" charset="0"/>
              </a:rPr>
              <a:t>taryba nusprendė, kad veiklos įsivertinimas bus atliekamas vadovaujantis </a:t>
            </a:r>
            <a:r>
              <a:rPr lang="lt-LT" sz="2800" dirty="0" smtClean="0">
                <a:latin typeface="Times New Roman" panose="02020603050405020304" pitchFamily="18" charset="0"/>
                <a:cs typeface="Times New Roman" panose="02020603050405020304" pitchFamily="18" charset="0"/>
              </a:rPr>
              <a:t>„</a:t>
            </a:r>
            <a:r>
              <a:rPr lang="lt-LT" sz="2800" b="1" dirty="0" smtClean="0">
                <a:latin typeface="Times New Roman" panose="02020603050405020304" pitchFamily="18" charset="0"/>
                <a:cs typeface="Times New Roman" panose="02020603050405020304" pitchFamily="18" charset="0"/>
              </a:rPr>
              <a:t>Mokyklos</a:t>
            </a:r>
            <a:r>
              <a:rPr lang="lt-LT" sz="2800" b="1" dirty="0">
                <a:latin typeface="Times New Roman" panose="02020603050405020304" pitchFamily="18" charset="0"/>
                <a:cs typeface="Times New Roman" panose="02020603050405020304" pitchFamily="18" charset="0"/>
              </a:rPr>
              <a:t>, įgyvendinančios bendrojo ugdymo programas, veiklos kokybės įsivertinimo </a:t>
            </a:r>
            <a:r>
              <a:rPr lang="lt-LT" sz="2800" b="1" dirty="0" smtClean="0">
                <a:latin typeface="Times New Roman" panose="02020603050405020304" pitchFamily="18" charset="0"/>
                <a:cs typeface="Times New Roman" panose="02020603050405020304" pitchFamily="18" charset="0"/>
              </a:rPr>
              <a:t>metodika“ </a:t>
            </a:r>
            <a:r>
              <a:rPr lang="lt-LT" sz="2800" b="1" dirty="0">
                <a:latin typeface="Times New Roman" panose="02020603050405020304" pitchFamily="18" charset="0"/>
                <a:cs typeface="Times New Roman" panose="02020603050405020304" pitchFamily="18" charset="0"/>
              </a:rPr>
              <a:t>(2016</a:t>
            </a:r>
            <a:r>
              <a:rPr lang="lt-LT" sz="2800" b="1" dirty="0" smtClean="0">
                <a:latin typeface="Times New Roman" panose="02020603050405020304" pitchFamily="18" charset="0"/>
                <a:cs typeface="Times New Roman" panose="02020603050405020304" pitchFamily="18" charset="0"/>
              </a:rPr>
              <a:t>).</a:t>
            </a:r>
            <a:endParaRPr lang="lt-L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45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199" y="187704"/>
            <a:ext cx="11089943" cy="1325563"/>
          </a:xfrm>
        </p:spPr>
        <p:txBody>
          <a:bodyPr>
            <a:normAutofit/>
          </a:bodyPr>
          <a:lstStyle/>
          <a:p>
            <a:pPr algn="ctr"/>
            <a:r>
              <a:rPr lang="lt-LT" sz="3600" dirty="0" smtClean="0">
                <a:latin typeface="Times New Roman" panose="02020603050405020304" pitchFamily="18" charset="0"/>
                <a:cs typeface="Times New Roman" panose="02020603050405020304" pitchFamily="18" charset="0"/>
              </a:rPr>
              <a:t>Veiklos kokybės įsivertinimo statistika</a:t>
            </a:r>
            <a:endParaRPr lang="lt-LT" sz="36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38200" y="1513267"/>
            <a:ext cx="10515600" cy="4663696"/>
          </a:xfrm>
        </p:spPr>
        <p:txBody>
          <a:bodyPr>
            <a:normAutofit fontScale="92500" lnSpcReduction="20000"/>
          </a:bodyPr>
          <a:lstStyle/>
          <a:p>
            <a:pPr lvl="0" algn="just">
              <a:lnSpc>
                <a:spcPct val="150000"/>
              </a:lnSpc>
              <a:spcBef>
                <a:spcPts val="600"/>
              </a:spcBef>
              <a:buClr>
                <a:schemeClr val="tx1"/>
              </a:buClr>
              <a:buSzPct val="100000"/>
              <a:buFont typeface="Wingdings" panose="05000000000000000000" pitchFamily="2" charset="2"/>
              <a:buChar char="Ø"/>
            </a:pPr>
            <a:r>
              <a:rPr lang="lt-LT" sz="2800" dirty="0" smtClean="0">
                <a:latin typeface="Times New Roman" pitchFamily="18" charset="0"/>
                <a:cs typeface="Times New Roman" pitchFamily="18" charset="0"/>
              </a:rPr>
              <a:t> Atliekant </a:t>
            </a:r>
            <a:r>
              <a:rPr lang="lt-LT" sz="2800" dirty="0">
                <a:latin typeface="Times New Roman" pitchFamily="18" charset="0"/>
                <a:cs typeface="Times New Roman" pitchFamily="18" charset="0"/>
              </a:rPr>
              <a:t>veiklos kokybės </a:t>
            </a:r>
            <a:r>
              <a:rPr lang="lt-LT" sz="2800" dirty="0" smtClean="0">
                <a:latin typeface="Times New Roman" pitchFamily="18" charset="0"/>
                <a:cs typeface="Times New Roman" pitchFamily="18" charset="0"/>
              </a:rPr>
              <a:t>įsivertinimą, </a:t>
            </a:r>
            <a:r>
              <a:rPr lang="lt-LT" sz="2800" dirty="0">
                <a:latin typeface="Times New Roman" pitchFamily="18" charset="0"/>
                <a:cs typeface="Times New Roman" pitchFamily="18" charset="0"/>
              </a:rPr>
              <a:t>buvo </a:t>
            </a:r>
            <a:r>
              <a:rPr lang="lt-LT" sz="2800" dirty="0" smtClean="0">
                <a:latin typeface="Times New Roman" pitchFamily="18" charset="0"/>
                <a:cs typeface="Times New Roman" pitchFamily="18" charset="0"/>
              </a:rPr>
              <a:t>naudojama „</a:t>
            </a:r>
            <a:r>
              <a:rPr lang="lt-LT" sz="2800" dirty="0" err="1" smtClean="0">
                <a:latin typeface="Times New Roman" pitchFamily="18" charset="0"/>
                <a:cs typeface="Times New Roman" pitchFamily="18" charset="0"/>
              </a:rPr>
              <a:t>IQESonline.lt</a:t>
            </a:r>
            <a:r>
              <a:rPr lang="lt-LT" sz="2800" dirty="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lt-LT" sz="2800" dirty="0" err="1">
                <a:latin typeface="Times New Roman" pitchFamily="18" charset="0"/>
                <a:cs typeface="Times New Roman" pitchFamily="18" charset="0"/>
              </a:rPr>
              <a:t>sistemo</a:t>
            </a:r>
            <a:r>
              <a:rPr lang="en-US" sz="2800" dirty="0">
                <a:latin typeface="Times New Roman" pitchFamily="18" charset="0"/>
                <a:cs typeface="Times New Roman" pitchFamily="18" charset="0"/>
              </a:rPr>
              <a:t>s</a:t>
            </a:r>
            <a:r>
              <a:rPr lang="lt-LT" sz="2800" dirty="0">
                <a:latin typeface="Times New Roman" pitchFamily="18" charset="0"/>
                <a:cs typeface="Times New Roman" pitchFamily="18" charset="0"/>
              </a:rPr>
              <a:t> </a:t>
            </a:r>
            <a:r>
              <a:rPr lang="lt-LT" sz="2800" dirty="0" smtClean="0">
                <a:latin typeface="Times New Roman" pitchFamily="18" charset="0"/>
                <a:cs typeface="Times New Roman" pitchFamily="18" charset="0"/>
              </a:rPr>
              <a:t>apklausa, </a:t>
            </a:r>
            <a:r>
              <a:rPr lang="lt-LT" sz="2800" dirty="0">
                <a:latin typeface="Times New Roman" pitchFamily="18" charset="0"/>
                <a:cs typeface="Times New Roman" pitchFamily="18" charset="0"/>
              </a:rPr>
              <a:t>skirta  </a:t>
            </a:r>
            <a:r>
              <a:rPr lang="lt-LT" sz="2800" dirty="0" smtClean="0">
                <a:latin typeface="Times New Roman" pitchFamily="18" charset="0"/>
                <a:cs typeface="Times New Roman" pitchFamily="18" charset="0"/>
              </a:rPr>
              <a:t>progimnazijos </a:t>
            </a:r>
            <a:r>
              <a:rPr lang="lt-LT" sz="2800" dirty="0">
                <a:latin typeface="Times New Roman" pitchFamily="18" charset="0"/>
                <a:cs typeface="Times New Roman" pitchFamily="18" charset="0"/>
              </a:rPr>
              <a:t>mokiniams (5</a:t>
            </a:r>
            <a:r>
              <a:rPr lang="en-US" sz="2800" dirty="0" smtClean="0">
                <a:latin typeface="Times New Roman" pitchFamily="18" charset="0"/>
                <a:cs typeface="Times New Roman" pitchFamily="18" charset="0"/>
              </a:rPr>
              <a:t>-</a:t>
            </a:r>
            <a:r>
              <a:rPr lang="lt-LT" sz="2800" dirty="0" smtClean="0">
                <a:latin typeface="Times New Roman" pitchFamily="18" charset="0"/>
                <a:cs typeface="Times New Roman" pitchFamily="18" charset="0"/>
              </a:rPr>
              <a:t>8 </a:t>
            </a:r>
            <a:r>
              <a:rPr lang="lt-LT" sz="2800" dirty="0" err="1">
                <a:latin typeface="Times New Roman" pitchFamily="18" charset="0"/>
                <a:cs typeface="Times New Roman" pitchFamily="18" charset="0"/>
              </a:rPr>
              <a:t>klas</a:t>
            </a:r>
            <a:r>
              <a:rPr lang="en-US" sz="2800" dirty="0" err="1">
                <a:latin typeface="Times New Roman" pitchFamily="18" charset="0"/>
                <a:cs typeface="Times New Roman" pitchFamily="18" charset="0"/>
              </a:rPr>
              <a:t>i</a:t>
            </a:r>
            <a:r>
              <a:rPr lang="lt-LT" sz="2800" dirty="0" smtClean="0">
                <a:latin typeface="Times New Roman" pitchFamily="18" charset="0"/>
                <a:cs typeface="Times New Roman" pitchFamily="18" charset="0"/>
              </a:rPr>
              <a:t>ų) </a:t>
            </a:r>
            <a:r>
              <a:rPr lang="lt-LT" sz="2800" dirty="0">
                <a:latin typeface="Times New Roman" pitchFamily="18" charset="0"/>
                <a:cs typeface="Times New Roman" pitchFamily="18" charset="0"/>
              </a:rPr>
              <a:t>ir mokinių tėvams (</a:t>
            </a:r>
            <a:r>
              <a:rPr lang="lt-LT" sz="2800" dirty="0" smtClean="0">
                <a:latin typeface="Times New Roman" pitchFamily="18" charset="0"/>
                <a:cs typeface="Times New Roman" pitchFamily="18" charset="0"/>
              </a:rPr>
              <a:t>1-8 klasių). Tyrimo veiklos sritys: santykiai, saugumas, jausena; tapatumo jausmas, pasitenkinimas; bendruomeniškumas, įsitraukimas į veiklas.</a:t>
            </a:r>
            <a:endParaRPr lang="en-US" sz="2800" dirty="0">
              <a:latin typeface="Times New Roman" pitchFamily="18" charset="0"/>
              <a:cs typeface="Times New Roman" pitchFamily="18" charset="0"/>
            </a:endParaRPr>
          </a:p>
          <a:p>
            <a:pPr lvl="0" algn="just">
              <a:lnSpc>
                <a:spcPct val="150000"/>
              </a:lnSpc>
              <a:spcBef>
                <a:spcPts val="600"/>
              </a:spcBef>
              <a:buClr>
                <a:schemeClr val="tx1"/>
              </a:buClr>
              <a:buSzPct val="100000"/>
              <a:buFont typeface="Wingdings" panose="05000000000000000000" pitchFamily="2" charset="2"/>
              <a:buChar char="Ø"/>
            </a:pPr>
            <a:r>
              <a:rPr lang="lt-LT" sz="2800" dirty="0" smtClean="0">
                <a:solidFill>
                  <a:prstClr val="black"/>
                </a:solidFill>
                <a:latin typeface="Times New Roman" pitchFamily="18" charset="0"/>
                <a:cs typeface="Times New Roman" pitchFamily="18" charset="0"/>
              </a:rPr>
              <a:t> Dalyvauti </a:t>
            </a:r>
            <a:r>
              <a:rPr lang="lt-LT" sz="2800" dirty="0" smtClean="0">
                <a:solidFill>
                  <a:prstClr val="black"/>
                </a:solidFill>
                <a:latin typeface="Times New Roman" pitchFamily="18" charset="0"/>
                <a:cs typeface="Times New Roman" pitchFamily="18" charset="0"/>
              </a:rPr>
              <a:t>apklausoje buvo pakviesta 189 progimnazijos </a:t>
            </a:r>
            <a:r>
              <a:rPr lang="lt-LT" sz="2800" dirty="0">
                <a:solidFill>
                  <a:prstClr val="black"/>
                </a:solidFill>
                <a:latin typeface="Times New Roman" pitchFamily="18" charset="0"/>
                <a:cs typeface="Times New Roman" pitchFamily="18" charset="0"/>
              </a:rPr>
              <a:t>mokinių ir </a:t>
            </a:r>
            <a:r>
              <a:rPr lang="lt-LT" sz="2800" dirty="0" smtClean="0">
                <a:solidFill>
                  <a:prstClr val="black"/>
                </a:solidFill>
                <a:latin typeface="Times New Roman" pitchFamily="18" charset="0"/>
                <a:cs typeface="Times New Roman" pitchFamily="18" charset="0"/>
              </a:rPr>
              <a:t>370 progimnazijos </a:t>
            </a:r>
            <a:r>
              <a:rPr lang="lt-LT" sz="2800" dirty="0">
                <a:solidFill>
                  <a:prstClr val="black"/>
                </a:solidFill>
                <a:latin typeface="Times New Roman" pitchFamily="18" charset="0"/>
                <a:cs typeface="Times New Roman" pitchFamily="18" charset="0"/>
              </a:rPr>
              <a:t>mokinių </a:t>
            </a:r>
            <a:r>
              <a:rPr lang="lt-LT" sz="2800" dirty="0" smtClean="0">
                <a:solidFill>
                  <a:prstClr val="black"/>
                </a:solidFill>
                <a:latin typeface="Times New Roman" pitchFamily="18" charset="0"/>
                <a:cs typeface="Times New Roman" pitchFamily="18" charset="0"/>
              </a:rPr>
              <a:t>tėvai.</a:t>
            </a:r>
            <a:endParaRPr lang="lt-LT" sz="2800" dirty="0">
              <a:solidFill>
                <a:prstClr val="black"/>
              </a:solidFill>
              <a:latin typeface="Times New Roman" pitchFamily="18" charset="0"/>
              <a:cs typeface="Times New Roman" pitchFamily="18" charset="0"/>
            </a:endParaRPr>
          </a:p>
          <a:p>
            <a:pPr lvl="0" algn="just">
              <a:lnSpc>
                <a:spcPct val="150000"/>
              </a:lnSpc>
              <a:spcBef>
                <a:spcPts val="600"/>
              </a:spcBef>
              <a:buClr>
                <a:schemeClr val="tx1"/>
              </a:buClr>
              <a:buSzPct val="100000"/>
              <a:buFont typeface="Wingdings" panose="05000000000000000000" pitchFamily="2" charset="2"/>
              <a:buChar char="Ø"/>
            </a:pPr>
            <a:r>
              <a:rPr lang="lt-LT" sz="2800" dirty="0" smtClean="0">
                <a:solidFill>
                  <a:prstClr val="black"/>
                </a:solidFill>
                <a:latin typeface="Times New Roman" pitchFamily="18" charset="0"/>
                <a:cs typeface="Times New Roman" pitchFamily="18" charset="0"/>
              </a:rPr>
              <a:t> Mokinių </a:t>
            </a:r>
            <a:r>
              <a:rPr lang="lt-LT" sz="2800" dirty="0">
                <a:solidFill>
                  <a:prstClr val="black"/>
                </a:solidFill>
                <a:latin typeface="Times New Roman" pitchFamily="18" charset="0"/>
                <a:cs typeface="Times New Roman" pitchFamily="18" charset="0"/>
              </a:rPr>
              <a:t>grįžusi klausimynų kvota sudaro </a:t>
            </a:r>
            <a:r>
              <a:rPr lang="lt-LT" sz="2800" dirty="0" smtClean="0">
                <a:solidFill>
                  <a:prstClr val="black"/>
                </a:solidFill>
                <a:latin typeface="Times New Roman" pitchFamily="18" charset="0"/>
                <a:cs typeface="Times New Roman" pitchFamily="18" charset="0"/>
              </a:rPr>
              <a:t>93,7 proc., tėvų – 33,2 proc.</a:t>
            </a:r>
            <a:endParaRPr lang="en-US" sz="2800" dirty="0">
              <a:solidFill>
                <a:prstClr val="black"/>
              </a:solidFill>
              <a:latin typeface="Times New Roman" pitchFamily="18" charset="0"/>
              <a:cs typeface="Times New Roman" pitchFamily="18" charset="0"/>
            </a:endParaRPr>
          </a:p>
          <a:p>
            <a:pPr>
              <a:lnSpc>
                <a:spcPct val="150000"/>
              </a:lnSpc>
            </a:pPr>
            <a:endParaRPr lang="lt-LT" dirty="0"/>
          </a:p>
        </p:txBody>
      </p:sp>
    </p:spTree>
    <p:extLst>
      <p:ext uri="{BB962C8B-B14F-4D97-AF65-F5344CB8AC3E}">
        <p14:creationId xmlns:p14="http://schemas.microsoft.com/office/powerpoint/2010/main" val="247117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60409"/>
            <a:ext cx="10515600" cy="1001948"/>
          </a:xfrm>
        </p:spPr>
        <p:txBody>
          <a:bodyPr>
            <a:normAutofit/>
          </a:bodyPr>
          <a:lstStyle/>
          <a:p>
            <a:pPr algn="ctr"/>
            <a:r>
              <a:rPr lang="lt-LT" sz="3600" dirty="0" smtClean="0">
                <a:latin typeface="Times New Roman" panose="02020603050405020304" pitchFamily="18" charset="0"/>
                <a:cs typeface="Times New Roman" panose="02020603050405020304" pitchFamily="18" charset="0"/>
              </a:rPr>
              <a:t>Įsivertinimo metu surasti </a:t>
            </a:r>
            <a:r>
              <a:rPr lang="lt-LT"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stiprieji</a:t>
            </a:r>
            <a:r>
              <a:rPr lang="lt-LT"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lt-LT" sz="3600" dirty="0" smtClean="0">
                <a:latin typeface="Times New Roman" panose="02020603050405020304" pitchFamily="18" charset="0"/>
                <a:cs typeface="Times New Roman" panose="02020603050405020304" pitchFamily="18" charset="0"/>
              </a:rPr>
              <a:t>veiklos aspektai:</a:t>
            </a:r>
            <a:endParaRPr lang="lt-LT" sz="36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38200" y="1257892"/>
            <a:ext cx="10515600" cy="5160475"/>
          </a:xfrm>
        </p:spPr>
        <p:txBody>
          <a:bodyPr>
            <a:noAutofit/>
          </a:bodyPr>
          <a:lstStyle/>
          <a:p>
            <a:pPr marL="0" indent="0">
              <a:buNone/>
            </a:pPr>
            <a:r>
              <a:rPr lang="lt-LT" sz="2800" dirty="0" smtClean="0">
                <a:latin typeface="Times New Roman" panose="02020603050405020304" pitchFamily="18" charset="0"/>
                <a:cs typeface="Times New Roman" panose="02020603050405020304" pitchFamily="18" charset="0"/>
              </a:rPr>
              <a:t>1.1.1. Rodiklis: </a:t>
            </a:r>
            <a:r>
              <a:rPr lang="lt-LT" sz="2800" b="1" dirty="0" smtClean="0">
                <a:latin typeface="Times New Roman" panose="02020603050405020304" pitchFamily="18" charset="0"/>
                <a:cs typeface="Times New Roman" panose="02020603050405020304" pitchFamily="18" charset="0"/>
              </a:rPr>
              <a:t>Socialumas</a:t>
            </a:r>
          </a:p>
          <a:p>
            <a:pPr>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 </a:t>
            </a:r>
            <a:r>
              <a:rPr lang="lt-LT" sz="2800" dirty="0">
                <a:latin typeface="Times New Roman" panose="02020603050405020304" pitchFamily="18" charset="0"/>
                <a:cs typeface="Times New Roman" panose="02020603050405020304" pitchFamily="18" charset="0"/>
              </a:rPr>
              <a:t>Detalusis rodiklio </a:t>
            </a:r>
            <a:r>
              <a:rPr lang="lt-LT" sz="2800" dirty="0" smtClean="0">
                <a:latin typeface="Times New Roman" panose="02020603050405020304" pitchFamily="18" charset="0"/>
                <a:cs typeface="Times New Roman" panose="02020603050405020304" pitchFamily="18" charset="0"/>
              </a:rPr>
              <a:t>aprašymas:</a:t>
            </a:r>
          </a:p>
          <a:p>
            <a:pPr marL="0" indent="0" algn="just">
              <a:lnSpc>
                <a:spcPct val="120000"/>
              </a:lnSpc>
              <a:buNone/>
            </a:pPr>
            <a:r>
              <a:rPr lang="lt-LT" sz="2800" dirty="0">
                <a:latin typeface="Times New Roman" panose="02020603050405020304" pitchFamily="18" charset="0"/>
                <a:cs typeface="Times New Roman" panose="02020603050405020304" pitchFamily="18" charset="0"/>
              </a:rPr>
              <a:t>Mokiniai nori ir moka bendrauti, bendradarbiauti, pripažįsta kitų teisę būti kitokiems, nei jie yra, gerbia kitą asmenį ir yra geranoriški. Mokiniams rūpi jų aplinkos, bendruomenės gerovė. Rodiklį pagrindžiantys argumentai: mokykla – katalikiškos pakraipos, ugdomos dorinės vertybės, taip skatinant vaikus imtis atsakomybės už savo mokymosi procesą, gyvenimiškas veiklas. Mokykloje veikia socialinių darbų birža, skatinama vyresniųjų pagalba mažiesiems, mokiniai, visa bendruomenė aktyviai dalyvauja savanoriškoje, karitatyvinėje veikloje.</a:t>
            </a:r>
          </a:p>
        </p:txBody>
      </p:sp>
    </p:spTree>
    <p:extLst>
      <p:ext uri="{BB962C8B-B14F-4D97-AF65-F5344CB8AC3E}">
        <p14:creationId xmlns:p14="http://schemas.microsoft.com/office/powerpoint/2010/main" val="352363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00251" y="77724"/>
            <a:ext cx="11053549" cy="1325563"/>
          </a:xfrm>
        </p:spPr>
        <p:txBody>
          <a:bodyPr>
            <a:normAutofit/>
          </a:bodyPr>
          <a:lstStyle/>
          <a:p>
            <a:pPr algn="ctr"/>
            <a:r>
              <a:rPr lang="lt-LT" sz="3600" dirty="0">
                <a:latin typeface="Times New Roman" panose="02020603050405020304" pitchFamily="18" charset="0"/>
                <a:cs typeface="Times New Roman" panose="02020603050405020304" pitchFamily="18" charset="0"/>
              </a:rPr>
              <a:t>Įsivertinimo metu surasti </a:t>
            </a:r>
            <a:r>
              <a:rPr lang="lt-LT"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silpnieji</a:t>
            </a:r>
            <a:r>
              <a:rPr lang="lt-LT"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lt-LT" sz="3600" dirty="0">
                <a:latin typeface="Times New Roman" panose="02020603050405020304" pitchFamily="18" charset="0"/>
                <a:cs typeface="Times New Roman" panose="02020603050405020304" pitchFamily="18" charset="0"/>
              </a:rPr>
              <a:t>veiklos </a:t>
            </a:r>
            <a:r>
              <a:rPr lang="lt-LT" sz="3600" dirty="0" smtClean="0">
                <a:latin typeface="Times New Roman" panose="02020603050405020304" pitchFamily="18" charset="0"/>
                <a:cs typeface="Times New Roman" panose="02020603050405020304" pitchFamily="18" charset="0"/>
              </a:rPr>
              <a:t>aspektai:</a:t>
            </a:r>
            <a:endParaRPr lang="lt-LT" sz="36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300251" y="1403287"/>
            <a:ext cx="11627891" cy="5151421"/>
          </a:xfrm>
        </p:spPr>
        <p:txBody>
          <a:bodyPr>
            <a:normAutofit/>
          </a:bodyPr>
          <a:lstStyle/>
          <a:p>
            <a:pPr algn="just">
              <a:buFont typeface="Wingdings" panose="05000000000000000000" pitchFamily="2" charset="2"/>
              <a:buChar char="Ø"/>
            </a:pPr>
            <a:r>
              <a:rPr lang="lt-LT" dirty="0" smtClean="0">
                <a:latin typeface="Times New Roman" panose="02020603050405020304" pitchFamily="18" charset="0"/>
                <a:cs typeface="Times New Roman" panose="02020603050405020304" pitchFamily="18" charset="0"/>
              </a:rPr>
              <a:t> </a:t>
            </a:r>
            <a:r>
              <a:rPr lang="lt-LT" sz="2800" dirty="0" smtClean="0">
                <a:latin typeface="Times New Roman" panose="02020603050405020304" pitchFamily="18" charset="0"/>
                <a:cs typeface="Times New Roman" panose="02020603050405020304" pitchFamily="18" charset="0"/>
              </a:rPr>
              <a:t>2.2.2</a:t>
            </a:r>
            <a:r>
              <a:rPr lang="lt-LT" sz="2800" dirty="0">
                <a:latin typeface="Times New Roman" panose="02020603050405020304" pitchFamily="18" charset="0"/>
                <a:cs typeface="Times New Roman" panose="02020603050405020304" pitchFamily="18" charset="0"/>
              </a:rPr>
              <a:t>. Ugdymo(</a:t>
            </a:r>
            <a:r>
              <a:rPr lang="lt-LT" sz="2800" dirty="0" err="1">
                <a:latin typeface="Times New Roman" panose="02020603050405020304" pitchFamily="18" charset="0"/>
                <a:cs typeface="Times New Roman" panose="02020603050405020304" pitchFamily="18" charset="0"/>
              </a:rPr>
              <a:t>si</a:t>
            </a:r>
            <a:r>
              <a:rPr lang="lt-LT" sz="2800" dirty="0">
                <a:latin typeface="Times New Roman" panose="02020603050405020304" pitchFamily="18" charset="0"/>
                <a:cs typeface="Times New Roman" panose="02020603050405020304" pitchFamily="18" charset="0"/>
              </a:rPr>
              <a:t>) </a:t>
            </a:r>
            <a:r>
              <a:rPr lang="lt-LT" sz="2800" dirty="0" smtClean="0">
                <a:latin typeface="Times New Roman" panose="02020603050405020304" pitchFamily="18" charset="0"/>
                <a:cs typeface="Times New Roman" panose="02020603050405020304" pitchFamily="18" charset="0"/>
              </a:rPr>
              <a:t>organizavimas</a:t>
            </a:r>
            <a:endParaRPr lang="lt-LT"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 2.2.2</a:t>
            </a:r>
            <a:r>
              <a:rPr lang="lt-LT" sz="2800" dirty="0" smtClean="0">
                <a:latin typeface="Times New Roman" panose="02020603050405020304" pitchFamily="18" charset="0"/>
                <a:cs typeface="Times New Roman" panose="02020603050405020304" pitchFamily="18" charset="0"/>
              </a:rPr>
              <a:t>. </a:t>
            </a:r>
            <a:r>
              <a:rPr lang="lt-LT" sz="2800" dirty="0" smtClean="0">
                <a:latin typeface="Times New Roman" panose="02020603050405020304" pitchFamily="18" charset="0"/>
                <a:cs typeface="Times New Roman" panose="02020603050405020304" pitchFamily="18" charset="0"/>
              </a:rPr>
              <a:t>Rodiklis:</a:t>
            </a:r>
            <a:r>
              <a:rPr lang="lt-LT" sz="2800" i="1" dirty="0" smtClean="0">
                <a:solidFill>
                  <a:srgbClr val="00B0F0"/>
                </a:solidFill>
                <a:latin typeface="Times New Roman" panose="02020603050405020304" pitchFamily="18" charset="0"/>
                <a:cs typeface="Times New Roman" panose="02020603050405020304" pitchFamily="18" charset="0"/>
              </a:rPr>
              <a:t> </a:t>
            </a:r>
            <a:r>
              <a:rPr lang="lt-LT" sz="2800" b="1" dirty="0">
                <a:latin typeface="Times New Roman" panose="02020603050405020304" pitchFamily="18" charset="0"/>
                <a:cs typeface="Times New Roman" panose="02020603050405020304" pitchFamily="18" charset="0"/>
              </a:rPr>
              <a:t>d</a:t>
            </a:r>
            <a:r>
              <a:rPr lang="lt-LT" sz="2800" b="1" dirty="0" smtClean="0">
                <a:latin typeface="Times New Roman" panose="02020603050405020304" pitchFamily="18" charset="0"/>
                <a:cs typeface="Times New Roman" panose="02020603050405020304" pitchFamily="18" charset="0"/>
              </a:rPr>
              <a:t>iferencijavimas</a:t>
            </a:r>
            <a:r>
              <a:rPr lang="lt-LT" sz="2800" b="1" dirty="0">
                <a:latin typeface="Times New Roman" panose="02020603050405020304" pitchFamily="18" charset="0"/>
                <a:cs typeface="Times New Roman" panose="02020603050405020304" pitchFamily="18" charset="0"/>
              </a:rPr>
              <a:t>, individualizavimas, suasmeninimas;</a:t>
            </a:r>
          </a:p>
          <a:p>
            <a:pPr marL="0" indent="0" algn="just">
              <a:buNone/>
            </a:pPr>
            <a:r>
              <a:rPr lang="lt-LT" sz="2800" b="1" dirty="0" smtClean="0">
                <a:latin typeface="Times New Roman" panose="02020603050405020304" pitchFamily="18" charset="0"/>
                <a:cs typeface="Times New Roman" panose="02020603050405020304" pitchFamily="18" charset="0"/>
              </a:rPr>
              <a:t>Įvairovė</a:t>
            </a:r>
          </a:p>
          <a:p>
            <a:pPr algn="just">
              <a:buFont typeface="Wingdings" panose="05000000000000000000" pitchFamily="2" charset="2"/>
              <a:buChar char="Ø"/>
            </a:pPr>
            <a:r>
              <a:rPr lang="lt-LT" sz="2800" dirty="0" smtClean="0">
                <a:latin typeface="Times New Roman" panose="02020603050405020304" pitchFamily="18" charset="0"/>
                <a:cs typeface="Times New Roman" panose="02020603050405020304" pitchFamily="18" charset="0"/>
              </a:rPr>
              <a:t> Detalusis </a:t>
            </a:r>
            <a:r>
              <a:rPr lang="lt-LT" sz="2800" dirty="0" smtClean="0">
                <a:latin typeface="Times New Roman" panose="02020603050405020304" pitchFamily="18" charset="0"/>
                <a:cs typeface="Times New Roman" panose="02020603050405020304" pitchFamily="18" charset="0"/>
              </a:rPr>
              <a:t>rodiklio aprašymas:</a:t>
            </a:r>
          </a:p>
          <a:p>
            <a:pPr marL="0" indent="0" algn="just">
              <a:lnSpc>
                <a:spcPct val="150000"/>
              </a:lnSpc>
              <a:buNone/>
            </a:pPr>
            <a:r>
              <a:rPr lang="lt-LT" sz="2800" dirty="0">
                <a:latin typeface="Times New Roman" panose="02020603050405020304" pitchFamily="18" charset="0"/>
                <a:cs typeface="Times New Roman" panose="02020603050405020304" pitchFamily="18" charset="0"/>
              </a:rPr>
              <a:t>Mokytojai ne visuomet pastebi mokinių skirtybes (amžiaus tarpsnio, asmeniniai ir ugdymosi poreikiai, interesai, gebėjimai, mokymosi stiliai), į </a:t>
            </a:r>
            <a:r>
              <a:rPr lang="lt-LT" sz="2800" dirty="0" smtClean="0">
                <a:latin typeface="Times New Roman" panose="02020603050405020304" pitchFamily="18" charset="0"/>
                <a:cs typeface="Times New Roman" panose="02020603050405020304" pitchFamily="18" charset="0"/>
              </a:rPr>
              <a:t>kurias atsižvelgia </a:t>
            </a:r>
            <a:r>
              <a:rPr lang="lt-LT" sz="2800" dirty="0">
                <a:latin typeface="Times New Roman" panose="02020603050405020304" pitchFamily="18" charset="0"/>
                <a:cs typeface="Times New Roman" panose="02020603050405020304" pitchFamily="18" charset="0"/>
              </a:rPr>
              <a:t>organizuodami mokymą(</a:t>
            </a:r>
            <a:r>
              <a:rPr lang="lt-LT" sz="2800" dirty="0" err="1">
                <a:latin typeface="Times New Roman" panose="02020603050405020304" pitchFamily="18" charset="0"/>
                <a:cs typeface="Times New Roman" panose="02020603050405020304" pitchFamily="18" charset="0"/>
              </a:rPr>
              <a:t>si</a:t>
            </a:r>
            <a:r>
              <a:rPr lang="lt-LT" sz="2800" dirty="0">
                <a:latin typeface="Times New Roman" panose="02020603050405020304" pitchFamily="18" charset="0"/>
                <a:cs typeface="Times New Roman" panose="02020603050405020304" pitchFamily="18" charset="0"/>
              </a:rPr>
              <a:t>). Pamokų stebėjimo protokolai rodo, kad ne visi mokytojai derina individualų, </a:t>
            </a:r>
            <a:r>
              <a:rPr lang="lt-LT" sz="2800" dirty="0" err="1">
                <a:latin typeface="Times New Roman" panose="02020603050405020304" pitchFamily="18" charset="0"/>
                <a:cs typeface="Times New Roman" panose="02020603050405020304" pitchFamily="18" charset="0"/>
              </a:rPr>
              <a:t>partnerišką</a:t>
            </a:r>
            <a:r>
              <a:rPr lang="lt-LT" sz="2800" dirty="0">
                <a:latin typeface="Times New Roman" panose="02020603050405020304" pitchFamily="18" charset="0"/>
                <a:cs typeface="Times New Roman" panose="02020603050405020304" pitchFamily="18" charset="0"/>
              </a:rPr>
              <a:t>, grupinį, visos klasės mokymą.</a:t>
            </a:r>
          </a:p>
        </p:txBody>
      </p:sp>
    </p:spTree>
    <p:extLst>
      <p:ext uri="{BB962C8B-B14F-4D97-AF65-F5344CB8AC3E}">
        <p14:creationId xmlns:p14="http://schemas.microsoft.com/office/powerpoint/2010/main" val="2911417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22830" y="365125"/>
            <a:ext cx="11568120" cy="1325563"/>
          </a:xfrm>
        </p:spPr>
        <p:txBody>
          <a:bodyPr>
            <a:normAutofit/>
          </a:bodyPr>
          <a:lstStyle/>
          <a:p>
            <a:pPr algn="ctr"/>
            <a:r>
              <a:rPr lang="lt-LT"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IQES </a:t>
            </a:r>
            <a:r>
              <a:rPr lang="en-US" sz="3600" dirty="0" err="1" smtClean="0">
                <a:latin typeface="Times New Roman" pitchFamily="18" charset="0"/>
                <a:cs typeface="Times New Roman" pitchFamily="18" charset="0"/>
              </a:rPr>
              <a:t>pateikiamos</a:t>
            </a:r>
            <a:r>
              <a:rPr lang="en-US" sz="3600" dirty="0" smtClean="0">
                <a:latin typeface="Times New Roman" pitchFamily="18" charset="0"/>
                <a:cs typeface="Times New Roman" pitchFamily="18" charset="0"/>
              </a:rPr>
              <a:t> 5 au</a:t>
            </a:r>
            <a:r>
              <a:rPr lang="lt-LT" sz="3600" dirty="0" err="1" smtClean="0">
                <a:latin typeface="Times New Roman" pitchFamily="18" charset="0"/>
                <a:cs typeface="Times New Roman" pitchFamily="18" charset="0"/>
              </a:rPr>
              <a:t>kščiausios</a:t>
            </a:r>
            <a:r>
              <a:rPr lang="lt-LT" sz="3600" dirty="0" smtClean="0">
                <a:latin typeface="Times New Roman" pitchFamily="18" charset="0"/>
                <a:cs typeface="Times New Roman" pitchFamily="18" charset="0"/>
              </a:rPr>
              <a:t> ir 5 žemiausios reikšmės (</a:t>
            </a:r>
            <a:r>
              <a:rPr lang="lt-LT" sz="3600" b="1" dirty="0" smtClean="0">
                <a:effectLst>
                  <a:outerShdw blurRad="38100" dist="38100" dir="2700000" algn="tl">
                    <a:srgbClr val="000000">
                      <a:alpha val="43137"/>
                    </a:srgbClr>
                  </a:outerShdw>
                </a:effectLst>
                <a:latin typeface="Times New Roman" pitchFamily="18" charset="0"/>
                <a:cs typeface="Times New Roman" pitchFamily="18" charset="0"/>
              </a:rPr>
              <a:t>mokinių</a:t>
            </a:r>
            <a:r>
              <a:rPr lang="lt-LT" sz="3600" dirty="0" smtClean="0">
                <a:latin typeface="Times New Roman" pitchFamily="18" charset="0"/>
                <a:cs typeface="Times New Roman" pitchFamily="18" charset="0"/>
              </a:rPr>
              <a:t>) 2017 m.</a:t>
            </a:r>
            <a:endParaRPr lang="lt-LT" sz="3600" dirty="0"/>
          </a:p>
        </p:txBody>
      </p:sp>
      <p:pic>
        <p:nvPicPr>
          <p:cNvPr id="5" name="Paveikslėlis 4"/>
          <p:cNvPicPr>
            <a:picLocks noChangeAspect="1"/>
          </p:cNvPicPr>
          <p:nvPr/>
        </p:nvPicPr>
        <p:blipFill>
          <a:blip r:embed="rId2"/>
          <a:stretch>
            <a:fillRect/>
          </a:stretch>
        </p:blipFill>
        <p:spPr>
          <a:xfrm>
            <a:off x="341185" y="2060812"/>
            <a:ext cx="11349765" cy="3902774"/>
          </a:xfrm>
          <a:prstGeom prst="rect">
            <a:avLst/>
          </a:prstGeom>
        </p:spPr>
      </p:pic>
    </p:spTree>
    <p:extLst>
      <p:ext uri="{BB962C8B-B14F-4D97-AF65-F5344CB8AC3E}">
        <p14:creationId xmlns:p14="http://schemas.microsoft.com/office/powerpoint/2010/main" val="3547655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p:cNvPicPr>
            <a:picLocks noChangeAspect="1"/>
          </p:cNvPicPr>
          <p:nvPr/>
        </p:nvPicPr>
        <p:blipFill>
          <a:blip r:embed="rId2"/>
          <a:stretch>
            <a:fillRect/>
          </a:stretch>
        </p:blipFill>
        <p:spPr>
          <a:xfrm>
            <a:off x="709684" y="272955"/>
            <a:ext cx="10799709" cy="6420401"/>
          </a:xfrm>
          <a:prstGeom prst="rect">
            <a:avLst/>
          </a:prstGeom>
        </p:spPr>
      </p:pic>
    </p:spTree>
    <p:extLst>
      <p:ext uri="{BB962C8B-B14F-4D97-AF65-F5344CB8AC3E}">
        <p14:creationId xmlns:p14="http://schemas.microsoft.com/office/powerpoint/2010/main" val="2837318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38250" y="174056"/>
            <a:ext cx="11101902" cy="1325563"/>
          </a:xfrm>
        </p:spPr>
        <p:txBody>
          <a:bodyPr>
            <a:normAutofit/>
          </a:bodyPr>
          <a:lstStyle/>
          <a:p>
            <a:pPr algn="ctr"/>
            <a:r>
              <a:rPr lang="en-US" sz="3600" dirty="0" smtClean="0">
                <a:latin typeface="Times New Roman" pitchFamily="18" charset="0"/>
                <a:cs typeface="Times New Roman" pitchFamily="18" charset="0"/>
              </a:rPr>
              <a:t>IQES </a:t>
            </a:r>
            <a:r>
              <a:rPr lang="en-US" sz="3600" dirty="0" err="1" smtClean="0">
                <a:latin typeface="Times New Roman" pitchFamily="18" charset="0"/>
                <a:cs typeface="Times New Roman" pitchFamily="18" charset="0"/>
              </a:rPr>
              <a:t>pateikiamos</a:t>
            </a:r>
            <a:r>
              <a:rPr lang="en-US" sz="3600" dirty="0" smtClean="0">
                <a:latin typeface="Times New Roman" pitchFamily="18" charset="0"/>
                <a:cs typeface="Times New Roman" pitchFamily="18" charset="0"/>
              </a:rPr>
              <a:t> 5 au</a:t>
            </a:r>
            <a:r>
              <a:rPr lang="lt-LT" sz="3600" dirty="0" err="1" smtClean="0">
                <a:latin typeface="Times New Roman" pitchFamily="18" charset="0"/>
                <a:cs typeface="Times New Roman" pitchFamily="18" charset="0"/>
              </a:rPr>
              <a:t>kščiausios</a:t>
            </a:r>
            <a:r>
              <a:rPr lang="lt-LT" sz="3600" dirty="0" smtClean="0">
                <a:latin typeface="Times New Roman" pitchFamily="18" charset="0"/>
                <a:cs typeface="Times New Roman" pitchFamily="18" charset="0"/>
              </a:rPr>
              <a:t> ir 5 žemiausios reikšmės (</a:t>
            </a:r>
            <a:r>
              <a:rPr lang="lt-LT" sz="3600" b="1" dirty="0" smtClean="0">
                <a:effectLst>
                  <a:outerShdw blurRad="38100" dist="38100" dir="2700000" algn="tl">
                    <a:srgbClr val="000000">
                      <a:alpha val="43137"/>
                    </a:srgbClr>
                  </a:outerShdw>
                </a:effectLst>
                <a:latin typeface="Times New Roman" pitchFamily="18" charset="0"/>
                <a:cs typeface="Times New Roman" pitchFamily="18" charset="0"/>
              </a:rPr>
              <a:t>tėvų</a:t>
            </a:r>
            <a:r>
              <a:rPr lang="lt-LT" sz="3600" dirty="0" smtClean="0">
                <a:latin typeface="Times New Roman" pitchFamily="18" charset="0"/>
                <a:cs typeface="Times New Roman" pitchFamily="18" charset="0"/>
              </a:rPr>
              <a:t>) 2017 m.</a:t>
            </a:r>
            <a:endParaRPr lang="lt-LT" sz="3600" dirty="0"/>
          </a:p>
        </p:txBody>
      </p:sp>
      <p:pic>
        <p:nvPicPr>
          <p:cNvPr id="5" name="Paveikslėlis 4"/>
          <p:cNvPicPr>
            <a:picLocks noChangeAspect="1"/>
          </p:cNvPicPr>
          <p:nvPr/>
        </p:nvPicPr>
        <p:blipFill rotWithShape="1">
          <a:blip r:embed="rId2"/>
          <a:srcRect t="3994" r="384"/>
          <a:stretch/>
        </p:blipFill>
        <p:spPr>
          <a:xfrm>
            <a:off x="238250" y="2006221"/>
            <a:ext cx="11688204" cy="4462818"/>
          </a:xfrm>
          <a:prstGeom prst="rect">
            <a:avLst/>
          </a:prstGeom>
        </p:spPr>
      </p:pic>
    </p:spTree>
    <p:extLst>
      <p:ext uri="{BB962C8B-B14F-4D97-AF65-F5344CB8AC3E}">
        <p14:creationId xmlns:p14="http://schemas.microsoft.com/office/powerpoint/2010/main" val="422579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4"/>
          <p:cNvPicPr>
            <a:picLocks noChangeAspect="1"/>
          </p:cNvPicPr>
          <p:nvPr/>
        </p:nvPicPr>
        <p:blipFill>
          <a:blip r:embed="rId2"/>
          <a:stretch>
            <a:fillRect/>
          </a:stretch>
        </p:blipFill>
        <p:spPr>
          <a:xfrm>
            <a:off x="764797" y="191068"/>
            <a:ext cx="10606230" cy="6441743"/>
          </a:xfrm>
          <a:prstGeom prst="rect">
            <a:avLst/>
          </a:prstGeom>
        </p:spPr>
      </p:pic>
    </p:spTree>
    <p:extLst>
      <p:ext uri="{BB962C8B-B14F-4D97-AF65-F5344CB8AC3E}">
        <p14:creationId xmlns:p14="http://schemas.microsoft.com/office/powerpoint/2010/main" val="4183027871"/>
      </p:ext>
    </p:extLst>
  </p:cSld>
  <p:clrMapOvr>
    <a:masterClrMapping/>
  </p:clrMapOvr>
</p:sld>
</file>

<file path=ppt/theme/theme1.xml><?xml version="1.0" encoding="utf-8"?>
<a:theme xmlns:a="http://schemas.openxmlformats.org/drawingml/2006/main" name="Šnabždesys">
  <a:themeElements>
    <a:clrScheme name="Šnabždesy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Šnabždesy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nabždesy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203</TotalTime>
  <Words>648</Words>
  <Application>Microsoft Office PowerPoint</Application>
  <PresentationFormat>Plačiaekranė</PresentationFormat>
  <Paragraphs>56</Paragraphs>
  <Slides>13</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13</vt:i4>
      </vt:variant>
    </vt:vector>
  </HeadingPairs>
  <TitlesOfParts>
    <vt:vector size="19" baseType="lpstr">
      <vt:lpstr>Arial</vt:lpstr>
      <vt:lpstr>Century Gothic</vt:lpstr>
      <vt:lpstr>Times New Roman</vt:lpstr>
      <vt:lpstr>Wingdings</vt:lpstr>
      <vt:lpstr>Wingdings 3</vt:lpstr>
      <vt:lpstr>Šnabždesys</vt:lpstr>
      <vt:lpstr>Šiaulių „Sandoros“ progimnazijos 2017 m. mokyklos veiklos kokybės įsivertinimo pristatymas</vt:lpstr>
      <vt:lpstr>„PowerPoint“ pateiktis</vt:lpstr>
      <vt:lpstr>Veiklos kokybės įsivertinimo statistika</vt:lpstr>
      <vt:lpstr>Įsivertinimo metu surasti stiprieji veiklos aspektai:</vt:lpstr>
      <vt:lpstr>Įsivertinimo metu surasti silpnieji veiklos aspektai:</vt:lpstr>
      <vt:lpstr>       IQES pateikiamos 5 aukščiausios ir 5 žemiausios reikšmės (mokinių) 2017 m.</vt:lpstr>
      <vt:lpstr>„PowerPoint“ pateiktis</vt:lpstr>
      <vt:lpstr>IQES pateikiamos 5 aukščiausios ir 5 žemiausios reikšmės (tėvų) 2017 m.</vt:lpstr>
      <vt:lpstr>„PowerPoint“ pateiktis</vt:lpstr>
      <vt:lpstr>Rekomendacijos 2018 m., atsižvelgiant į 2017 m. įsivertinimo metu surastus silpnuosius veiklos aspektus:</vt:lpstr>
      <vt:lpstr>„PowerPoint“ pateiktis</vt:lpstr>
      <vt:lpstr>„PowerPoint“ pateiktis</vt:lpstr>
      <vt:lpstr>2018 m. tobulinti pasirinktas gimnazijos veiklos kokybės rodiklis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„Microsoft“ abonementas</dc:creator>
  <cp:lastModifiedBy>„Microsoft“ abonementas</cp:lastModifiedBy>
  <cp:revision>48</cp:revision>
  <dcterms:created xsi:type="dcterms:W3CDTF">2017-01-24T08:35:01Z</dcterms:created>
  <dcterms:modified xsi:type="dcterms:W3CDTF">2018-01-28T17:36:21Z</dcterms:modified>
</cp:coreProperties>
</file>